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23"/>
  </p:notesMasterIdLst>
  <p:sldIdLst>
    <p:sldId id="257" r:id="rId4"/>
    <p:sldId id="264" r:id="rId5"/>
    <p:sldId id="279" r:id="rId6"/>
    <p:sldId id="262" r:id="rId7"/>
    <p:sldId id="304" r:id="rId8"/>
    <p:sldId id="291" r:id="rId9"/>
    <p:sldId id="261" r:id="rId10"/>
    <p:sldId id="282" r:id="rId11"/>
    <p:sldId id="306" r:id="rId12"/>
    <p:sldId id="307" r:id="rId13"/>
    <p:sldId id="305" r:id="rId14"/>
    <p:sldId id="309" r:id="rId15"/>
    <p:sldId id="310" r:id="rId16"/>
    <p:sldId id="258" r:id="rId17"/>
    <p:sldId id="311" r:id="rId18"/>
    <p:sldId id="299" r:id="rId19"/>
    <p:sldId id="313" r:id="rId20"/>
    <p:sldId id="312" r:id="rId21"/>
    <p:sldId id="303" r:id="rId2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D2C2"/>
    <a:srgbClr val="3E5044"/>
    <a:srgbClr val="F08E4F"/>
    <a:srgbClr val="849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05"/>
    <p:restoredTop sz="96327"/>
  </p:normalViewPr>
  <p:slideViewPr>
    <p:cSldViewPr snapToGrid="0">
      <p:cViewPr varScale="1">
        <p:scale>
          <a:sx n="66" d="100"/>
          <a:sy n="66" d="100"/>
        </p:scale>
        <p:origin x="208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3095F-74C3-5E46-9B91-98AB8BA459AD}" type="datetimeFigureOut">
              <a:rPr lang="da-DK" smtClean="0"/>
              <a:t>23.10.2023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4D41D-479C-E74B-A4C3-1B3E35D3027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7951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23FFFB-5427-C0AB-2E34-9D27F64DD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D353F70-0C49-1710-37B5-ACBA999FEC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42F676A-440A-D53D-0486-6337340F6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DD30-B3AE-054D-84B9-0C53DCA341DC}" type="datetime1">
              <a:rPr lang="da-DK" smtClean="0"/>
              <a:t>23.10.2023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61EA2AA-2C96-7FC9-D430-9400B1E74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08E431B-5748-91B5-5802-AE758E214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D767-E5CA-8B45-B71B-ADE0E6A77CD4}" type="slidenum">
              <a:rPr lang="da-DK" smtClean="0"/>
              <a:t>‹#›</a:t>
            </a:fld>
            <a:endParaRPr lang="da-DK"/>
          </a:p>
        </p:txBody>
      </p:sp>
      <p:pic>
        <p:nvPicPr>
          <p:cNvPr id="9" name="Billede 8" descr="Et billede, der indeholder tekst, udendørs&#10;&#10;Automatisk genereret beskrivelse">
            <a:extLst>
              <a:ext uri="{FF2B5EF4-FFF2-40B4-BE49-F238E27FC236}">
                <a16:creationId xmlns:a16="http://schemas.microsoft.com/office/drawing/2014/main" id="{F398FD3F-942D-C397-2249-565274EEA1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5480"/>
          <a:stretch/>
        </p:blipFill>
        <p:spPr>
          <a:xfrm>
            <a:off x="139781" y="6182879"/>
            <a:ext cx="482438" cy="53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01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DE558F-8B13-200E-8267-432B3AD6C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86730B5-565D-7ED5-7B1D-53FCAD7E7A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2594657-9259-7844-54B5-6F5C81AAB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91324-5D1F-DB43-A9C5-F406A7E01EE7}" type="datetime1">
              <a:rPr lang="da-DK" smtClean="0"/>
              <a:t>23.10.2023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98F89C1-50F7-5BFC-2DFC-026E0D63B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9E0AAA4-9F4F-73A9-CDBA-FE8B19279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D767-E5CA-8B45-B71B-ADE0E6A77CD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107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ED567F8-9F2B-5B83-C0B9-769483F95F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E0103F3-E711-2ECD-C9F9-88F23C95F5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6F5753D-9A90-9A0D-72B5-08A74A2CC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81BC-3052-7A4F-B95B-83D65CF4D082}" type="datetime1">
              <a:rPr lang="da-DK" smtClean="0"/>
              <a:t>23.10.2023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0955BED-1E11-3BF2-54DE-9FA66B193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4CB94EA-E6B9-F479-D7EF-9221C84BF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D767-E5CA-8B45-B71B-ADE0E6A77CD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9729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4FEDF8-6D05-175E-12C2-C3DFB1029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2A1011F-B5A2-EB4F-C57A-A009AB0EC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56A2-1C95-2B4A-98EE-90DD5BD0173E}" type="datetime1">
              <a:rPr lang="da-DK" smtClean="0"/>
              <a:t>23.10.2023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E902E17-2EB4-D10B-842D-B811B1778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9EF7DB9-DC1F-87C8-F27F-66FD9FD24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D767-E5CA-8B45-B71B-ADE0E6A77CD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72167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2B6C73-5B9A-D3A9-91C7-024992125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D9A39C7-D37B-92F8-18D6-DD37FF0B4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FC70E32-73B6-06E0-0DE6-FFA16B79B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4E6A-B1D3-3E4D-85F9-2E1125156608}" type="datetime1">
              <a:rPr lang="da-DK" smtClean="0"/>
              <a:t>23.10.2023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F68455D-517D-E3BD-532A-4CCF120C9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9E90DB3-EFE1-FA9C-9BC7-E3FD7C46F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D767-E5CA-8B45-B71B-ADE0E6A77CD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3072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E3DCC6-B0AF-1136-2051-5A2DD2DBF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C7AE4D9-4892-B551-0C08-B9FC93ACD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DFD4CE1-15BA-94BE-EC49-9E69500EE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65CC-DCB6-C441-AC86-28EABB0F07EF}" type="datetime1">
              <a:rPr lang="da-DK" smtClean="0"/>
              <a:t>23.10.2023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3CB8EC9-E280-19B0-3005-33613B17A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FDF585A-3AD1-BA20-D444-AABCAB190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D767-E5CA-8B45-B71B-ADE0E6A77CD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3680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B79F0C-43E8-2638-DB4C-DEE29CA2F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B26213C-586E-7285-BABE-1D118E9EB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383151A-16C6-C47E-4008-2A34D7AFC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3207931-80C3-78F2-6A70-1410C1BF5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527B-220A-0843-AEFC-FC6981CD50F1}" type="datetime1">
              <a:rPr lang="da-DK" smtClean="0"/>
              <a:t>23.10.2023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C7940FE-0044-9E60-17C2-87D2F6A5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33E7B9D-8ED4-434D-7BDD-5FEEEAE9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D767-E5CA-8B45-B71B-ADE0E6A77CD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8267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DD4265-1D37-2250-8C18-7CCD2D3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2477840-5580-5416-8D34-A5354B4F9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AA20B2B-B957-49FE-E827-9D40DC894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70065F4-D2ED-C3EC-1400-37D1631F9A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A3E8FCE-FF7E-B482-3AC5-476CD019AE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099098E-8D46-D38F-617D-DD98912CB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CF34-C914-8447-AFF6-53918036C622}" type="datetime1">
              <a:rPr lang="da-DK" smtClean="0"/>
              <a:t>23.10.2023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60A95A5D-39FC-0702-8C57-EFE537F05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524CDFBD-BE1E-069F-B121-1073A335F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D767-E5CA-8B45-B71B-ADE0E6A77CD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6491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8E2246-E3CA-C91F-77C9-4B47F908E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FCE2BD2-86F7-2BDA-F904-E5B3291DF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EF9D-889C-E24D-89B5-E3C6EC3FC871}" type="datetime1">
              <a:rPr lang="da-DK" smtClean="0"/>
              <a:t>23.10.2023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9D73323-A2CC-145D-CA25-C1B3757A6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6F2BF5F-0D5E-5327-126C-A97CC208A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D767-E5CA-8B45-B71B-ADE0E6A77CD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8494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C0F38CC2-4ADA-7EBC-EED4-039505DBE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8D38-250F-564B-9288-087BBFD37486}" type="datetime1">
              <a:rPr lang="da-DK" smtClean="0"/>
              <a:t>23.10.2023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D255926-D3B3-91E4-E768-B7AA6ABB0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6533BD3-DC2E-E1FB-2A50-1E7C774AD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D767-E5CA-8B45-B71B-ADE0E6A77CD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070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C8E80B-0583-3307-8593-8DBB0DBCD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CD1A3C3-80D1-7F77-A38B-E34AF5436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7BDE3DA-4707-83B5-3608-6B65E3932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750B38B-3885-BD22-7B57-9822EFFA5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C2A4-8BD5-5F4A-85E9-03592641DF5E}" type="datetime1">
              <a:rPr lang="da-DK" smtClean="0"/>
              <a:t>23.10.2023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D3CF053-DBA5-BB4F-9DD1-BFF288731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8A1D930-4D36-E0C9-123B-12043BA64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D767-E5CA-8B45-B71B-ADE0E6A77CD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820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DECAFE-E172-08F7-26F9-D0AC78B27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7E3B91E-C481-C1AE-4D26-960CBF320D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836A61C-3CBF-5F79-99D9-BC27C55D0A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C6C52EB-9BB9-23DA-383E-8A680ED8F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78B1-2F29-4843-AF60-37791B06171F}" type="datetime1">
              <a:rPr lang="da-DK" smtClean="0"/>
              <a:t>23.10.2023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B424331-B26C-54F2-A00B-48F8B97C6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A6B4FCA-359C-165C-FDFC-2509FDE05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D767-E5CA-8B45-B71B-ADE0E6A77CD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289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77DE418F-E806-3784-4D8C-EFBE19E3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263115C-D0F6-FE45-D760-7297CB863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B430666-A899-70A5-E8E3-5BF5DCEA40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DCC16-967A-7649-8E28-33690D0F8D2D}" type="datetime1">
              <a:rPr lang="da-DK" smtClean="0"/>
              <a:t>23.10.2023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A77D392-9993-ED12-CE53-DDB77DB4F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6E58B6-4527-526E-7BA9-CA6CAC5AE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CD767-E5CA-8B45-B71B-ADE0E6A77CD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4441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10C09AFE-8622-D803-F83F-CFDDD19EE9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1090951"/>
            <a:ext cx="12191999" cy="814050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B01395-B0CD-3743-B958-AC0172074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02"/>
            <a:ext cx="12192000" cy="1387990"/>
          </a:xfrm>
          <a:solidFill>
            <a:srgbClr val="F08E4F"/>
          </a:solidFill>
        </p:spPr>
        <p:txBody>
          <a:bodyPr anchor="ctr">
            <a:normAutofit/>
          </a:bodyPr>
          <a:lstStyle/>
          <a:p>
            <a:r>
              <a:rPr lang="da-DK" sz="4400" b="1" dirty="0">
                <a:solidFill>
                  <a:schemeClr val="bg1"/>
                </a:solidFill>
                <a:latin typeface="Barlow SemiBold" pitchFamily="2" charset="77"/>
                <a:ea typeface="Baskerville" panose="02020502070401020303" pitchFamily="18" charset="0"/>
              </a:rPr>
              <a:t>Webinar 26. oktober 2023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6048474-C268-850D-E8C0-C86F81878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362" y="4864613"/>
            <a:ext cx="7712355" cy="1308597"/>
          </a:xfrm>
        </p:spPr>
        <p:txBody>
          <a:bodyPr>
            <a:normAutofit/>
          </a:bodyPr>
          <a:lstStyle/>
          <a:p>
            <a:pPr algn="l"/>
            <a:r>
              <a:rPr lang="da-DK" sz="2800" dirty="0">
                <a:solidFill>
                  <a:schemeClr val="bg1"/>
                </a:solidFill>
                <a:latin typeface="Barlow" pitchFamily="2" charset="77"/>
              </a:rPr>
              <a:t>Webinar for bestyrelser i FKF-regi</a:t>
            </a:r>
          </a:p>
          <a:p>
            <a:pPr algn="l"/>
            <a:r>
              <a:rPr lang="da-DK" sz="2800" dirty="0">
                <a:solidFill>
                  <a:schemeClr val="bg1"/>
                </a:solidFill>
                <a:latin typeface="Barlow" pitchFamily="2" charset="77"/>
              </a:rPr>
              <a:t>Torsdag den 26. oktober 2023, kl. 19.00-19.45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1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  <p:pic>
        <p:nvPicPr>
          <p:cNvPr id="11" name="Billede 10" descr="Et billede, der indeholder tekst&#10;&#10;Automatisk genereret beskrivelse">
            <a:extLst>
              <a:ext uri="{FF2B5EF4-FFF2-40B4-BE49-F238E27FC236}">
                <a16:creationId xmlns:a16="http://schemas.microsoft.com/office/drawing/2014/main" id="{CFCF08CD-2126-AD40-4F79-3FBDA2CA7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22" y="6173211"/>
            <a:ext cx="2251706" cy="61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88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C925FCC8-C634-1D74-548E-E3464D679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81404"/>
            <a:ext cx="12191999" cy="9835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B01395-B0CD-3743-B958-AC0172074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02"/>
            <a:ext cx="12192000" cy="1387990"/>
          </a:xfrm>
          <a:solidFill>
            <a:srgbClr val="B8D2C2"/>
          </a:solidFill>
          <a:ln>
            <a:noFill/>
          </a:ln>
        </p:spPr>
        <p:txBody>
          <a:bodyPr anchor="ctr">
            <a:normAutofit/>
          </a:bodyPr>
          <a:lstStyle/>
          <a:p>
            <a:r>
              <a:rPr lang="da-DK" sz="4400" b="1" dirty="0">
                <a:solidFill>
                  <a:srgbClr val="F08E4F"/>
                </a:solidFill>
                <a:latin typeface="Barlow SemiBold" pitchFamily="2" charset="77"/>
                <a:ea typeface="Baskerville" panose="02020502070401020303" pitchFamily="18" charset="0"/>
              </a:rPr>
              <a:t>Delelementer i bestyrelsesarbejdet II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6048474-C268-850D-E8C0-C86F81878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5497" y="1841442"/>
            <a:ext cx="9144000" cy="4429252"/>
          </a:xfrm>
        </p:spPr>
        <p:txBody>
          <a:bodyPr>
            <a:normAutofit/>
          </a:bodyPr>
          <a:lstStyle/>
          <a:p>
            <a:pPr algn="l"/>
            <a:endParaRPr lang="da-DK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da-DK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Økonomi</a:t>
            </a:r>
            <a:endParaRPr lang="en-DK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l">
              <a:buFont typeface="Wingdings" pitchFamily="2" charset="2"/>
              <a:buChar char=""/>
            </a:pP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Likviditet</a:t>
            </a:r>
            <a:endParaRPr lang="en-DK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l">
              <a:buFont typeface="Wingdings" pitchFamily="2" charset="2"/>
              <a:buChar char=""/>
            </a:pP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Nøgletal</a:t>
            </a:r>
            <a:endParaRPr lang="en-DK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l">
              <a:buFont typeface="Wingdings" pitchFamily="2" charset="2"/>
              <a:buChar char=""/>
            </a:pP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Hvor er vi om 5 år</a:t>
            </a:r>
            <a:endParaRPr lang="en-DK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l">
              <a:buFont typeface="Wingdings" pitchFamily="2" charset="2"/>
              <a:buChar char=""/>
            </a:pP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Bygninger</a:t>
            </a:r>
            <a:endParaRPr lang="en-DK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en-DK" sz="2800" dirty="0">
              <a:solidFill>
                <a:srgbClr val="3E5044"/>
              </a:solidFill>
              <a:latin typeface="Barlow" pitchFamily="2" charset="77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10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  <p:pic>
        <p:nvPicPr>
          <p:cNvPr id="2050" name="Picture 2" descr="How one man developed a 'money blueprint' system to get out of debt">
            <a:extLst>
              <a:ext uri="{FF2B5EF4-FFF2-40B4-BE49-F238E27FC236}">
                <a16:creationId xmlns:a16="http://schemas.microsoft.com/office/drawing/2014/main" id="{A18577C9-AFBA-6AC2-BEBE-80750FA4B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329" y="2372334"/>
            <a:ext cx="7268309" cy="381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194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C925FCC8-C634-1D74-548E-E3464D679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81404"/>
            <a:ext cx="12191999" cy="9835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B01395-B0CD-3743-B958-AC0172074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02"/>
            <a:ext cx="12192000" cy="1387990"/>
          </a:xfrm>
          <a:solidFill>
            <a:srgbClr val="B8D2C2"/>
          </a:solidFill>
          <a:ln>
            <a:noFill/>
          </a:ln>
        </p:spPr>
        <p:txBody>
          <a:bodyPr anchor="ctr">
            <a:normAutofit/>
          </a:bodyPr>
          <a:lstStyle/>
          <a:p>
            <a:r>
              <a:rPr lang="da-DK" sz="4400" b="1" dirty="0">
                <a:solidFill>
                  <a:srgbClr val="F08E4F"/>
                </a:solidFill>
                <a:latin typeface="Barlow SemiBold" pitchFamily="2" charset="77"/>
                <a:ea typeface="Baskerville" panose="02020502070401020303" pitchFamily="18" charset="0"/>
              </a:rPr>
              <a:t>Delelementer i bestyrelsesarbejdet III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6048474-C268-850D-E8C0-C86F81878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5497" y="1841442"/>
            <a:ext cx="9144000" cy="4429252"/>
          </a:xfrm>
        </p:spPr>
        <p:txBody>
          <a:bodyPr>
            <a:normAutofit/>
          </a:bodyPr>
          <a:lstStyle/>
          <a:p>
            <a:pPr marL="742950" lvl="1" indent="-285750" algn="l">
              <a:buFont typeface="Courier New" panose="02070309020205020404" pitchFamily="49" charset="0"/>
              <a:buChar char="o"/>
            </a:pPr>
            <a:endParaRPr lang="da-DK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da-D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Vision</a:t>
            </a:r>
            <a:r>
              <a:rPr lang="da-DK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og mission</a:t>
            </a: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endParaRPr lang="da-DK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da-D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Formelle elementer </a:t>
            </a:r>
            <a:endParaRPr lang="da-DK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endParaRPr lang="da-DK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da-D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Profil (idræt, faglighed, rejser)</a:t>
            </a: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endParaRPr lang="en-DK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da-D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Samarbejde med skoleledelsen og pleje af ledelsen</a:t>
            </a:r>
            <a:endParaRPr lang="en-DK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en-DK" sz="2800" dirty="0">
              <a:solidFill>
                <a:srgbClr val="3E5044"/>
              </a:solidFill>
              <a:latin typeface="Barlow" pitchFamily="2" charset="77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11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C1AF34-D6FA-CE56-8A5C-E560C4A07D51}"/>
              </a:ext>
            </a:extLst>
          </p:cNvPr>
          <p:cNvSpPr/>
          <p:nvPr/>
        </p:nvSpPr>
        <p:spPr>
          <a:xfrm rot="1242659">
            <a:off x="165994" y="1352054"/>
            <a:ext cx="24800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Hvor</a:t>
            </a:r>
            <a:r>
              <a:rPr lang="en-GB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GB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vil</a:t>
            </a:r>
            <a:r>
              <a:rPr lang="en-GB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vi hen?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33BF5F-3A6A-2C0C-9048-1D1400BBF724}"/>
              </a:ext>
            </a:extLst>
          </p:cNvPr>
          <p:cNvSpPr/>
          <p:nvPr/>
        </p:nvSpPr>
        <p:spPr>
          <a:xfrm rot="20314215">
            <a:off x="3767765" y="1352054"/>
            <a:ext cx="28080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Hvor</a:t>
            </a:r>
            <a:r>
              <a:rPr lang="en-GB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for</a:t>
            </a:r>
            <a:r>
              <a:rPr lang="en-GB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er vi her?</a:t>
            </a:r>
            <a:endParaRPr lang="en-GB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8BFF0B-0E03-7D2B-22FB-03DBE8790418}"/>
              </a:ext>
            </a:extLst>
          </p:cNvPr>
          <p:cNvSpPr/>
          <p:nvPr/>
        </p:nvSpPr>
        <p:spPr>
          <a:xfrm>
            <a:off x="6427664" y="3418106"/>
            <a:ext cx="11698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Prøver</a:t>
            </a:r>
            <a:endParaRPr lang="en-GB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CC5957-3310-A840-6FF5-473319A03C9B}"/>
              </a:ext>
            </a:extLst>
          </p:cNvPr>
          <p:cNvSpPr/>
          <p:nvPr/>
        </p:nvSpPr>
        <p:spPr>
          <a:xfrm>
            <a:off x="6427664" y="2711872"/>
            <a:ext cx="11862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Elevtal</a:t>
            </a:r>
            <a:endParaRPr lang="en-GB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421600-C8CD-3811-0F30-62C204432C65}"/>
              </a:ext>
            </a:extLst>
          </p:cNvPr>
          <p:cNvSpPr/>
          <p:nvPr/>
        </p:nvSpPr>
        <p:spPr>
          <a:xfrm>
            <a:off x="6427664" y="2186024"/>
            <a:ext cx="27320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Forældrebetaling</a:t>
            </a:r>
            <a:endParaRPr lang="en-GB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A4D061D0-063C-ED92-A131-2D0AD390750E}"/>
              </a:ext>
            </a:extLst>
          </p:cNvPr>
          <p:cNvSpPr/>
          <p:nvPr/>
        </p:nvSpPr>
        <p:spPr>
          <a:xfrm rot="21078193">
            <a:off x="5105693" y="3000604"/>
            <a:ext cx="1169807" cy="19957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2657EAAE-714E-B701-DEA5-07D0EE8E7A92}"/>
              </a:ext>
            </a:extLst>
          </p:cNvPr>
          <p:cNvSpPr/>
          <p:nvPr/>
        </p:nvSpPr>
        <p:spPr>
          <a:xfrm rot="576882">
            <a:off x="4997575" y="3475345"/>
            <a:ext cx="1159844" cy="16941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888CBCC6-C408-D47C-04A3-2AD7FC131F3A}"/>
              </a:ext>
            </a:extLst>
          </p:cNvPr>
          <p:cNvSpPr/>
          <p:nvPr/>
        </p:nvSpPr>
        <p:spPr>
          <a:xfrm rot="20361066">
            <a:off x="5022888" y="2629535"/>
            <a:ext cx="1363247" cy="1738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418828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C925FCC8-C634-1D74-548E-E3464D679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81404"/>
            <a:ext cx="12191999" cy="9835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B01395-B0CD-3743-B958-AC0172074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02"/>
            <a:ext cx="12192000" cy="1387990"/>
          </a:xfrm>
          <a:solidFill>
            <a:srgbClr val="B8D2C2"/>
          </a:solidFill>
          <a:ln>
            <a:noFill/>
          </a:ln>
        </p:spPr>
        <p:txBody>
          <a:bodyPr anchor="ctr">
            <a:normAutofit/>
          </a:bodyPr>
          <a:lstStyle/>
          <a:p>
            <a:r>
              <a:rPr lang="da-DK" sz="4400" b="1" dirty="0">
                <a:solidFill>
                  <a:srgbClr val="F08E4F"/>
                </a:solidFill>
                <a:latin typeface="Barlow SemiBold" pitchFamily="2" charset="77"/>
                <a:ea typeface="Baskerville" panose="02020502070401020303" pitchFamily="18" charset="0"/>
              </a:rPr>
              <a:t>OM FORÆLDRESAMARBEJDE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6048474-C268-850D-E8C0-C86F81878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010" y="984738"/>
            <a:ext cx="10062434" cy="5205423"/>
          </a:xfrm>
        </p:spPr>
        <p:txBody>
          <a:bodyPr>
            <a:normAutofit/>
          </a:bodyPr>
          <a:lstStyle/>
          <a:p>
            <a:pPr marL="285750" indent="-285750" algn="l">
              <a:buFont typeface="Courier New" panose="02070309020205020404" pitchFamily="49" charset="0"/>
              <a:buChar char="o"/>
            </a:pPr>
            <a:endParaRPr lang="da-DK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da-D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vigtigste interessenter, uanset deres holdninger. Opgaven er at skabe god og sund dynamik</a:t>
            </a:r>
            <a:endParaRPr lang="en-DK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da-D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Give skoleledelsen gode rammer og støtte</a:t>
            </a:r>
            <a:endParaRPr lang="en-DK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da-D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 i ret mængde og tid</a:t>
            </a:r>
            <a:endParaRPr lang="en-DK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da-D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Følge arbejdsgangen</a:t>
            </a:r>
            <a:endParaRPr lang="en-DK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en-DK" sz="2800" dirty="0">
              <a:solidFill>
                <a:srgbClr val="3E5044"/>
              </a:solidFill>
              <a:latin typeface="Barlow" pitchFamily="2" charset="77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12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  <p:pic>
        <p:nvPicPr>
          <p:cNvPr id="3074" name="Picture 2" descr="How to deal with over-controlling parents — Pinnacle Coaching College - HSC  Tuition Specialists">
            <a:extLst>
              <a:ext uri="{FF2B5EF4-FFF2-40B4-BE49-F238E27FC236}">
                <a16:creationId xmlns:a16="http://schemas.microsoft.com/office/drawing/2014/main" id="{D8A3F7F1-6831-328D-EF02-BC2AAB607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212" y="3306159"/>
            <a:ext cx="5701168" cy="289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07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C925FCC8-C634-1D74-548E-E3464D679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81404"/>
            <a:ext cx="12191999" cy="9835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B01395-B0CD-3743-B958-AC0172074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02"/>
            <a:ext cx="12192000" cy="1387990"/>
          </a:xfrm>
          <a:solidFill>
            <a:srgbClr val="B8D2C2"/>
          </a:solidFill>
          <a:ln>
            <a:noFill/>
          </a:ln>
        </p:spPr>
        <p:txBody>
          <a:bodyPr anchor="ctr">
            <a:normAutofit/>
          </a:bodyPr>
          <a:lstStyle/>
          <a:p>
            <a:r>
              <a:rPr lang="da-DK" sz="4400" b="1" dirty="0">
                <a:solidFill>
                  <a:srgbClr val="F08E4F"/>
                </a:solidFill>
                <a:latin typeface="Barlow SemiBold" pitchFamily="2" charset="77"/>
                <a:ea typeface="Baskerville" panose="02020502070401020303" pitchFamily="18" charset="0"/>
              </a:rPr>
              <a:t>Bredde i bestyrelsens kompetencer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6048474-C268-850D-E8C0-C86F81878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5497" y="1841442"/>
            <a:ext cx="9144000" cy="4429252"/>
          </a:xfrm>
        </p:spPr>
        <p:txBody>
          <a:bodyPr>
            <a:normAutofit/>
          </a:bodyPr>
          <a:lstStyle/>
          <a:p>
            <a:pPr marR="1137920">
              <a:lnSpc>
                <a:spcPct val="105000"/>
              </a:lnSpc>
            </a:pPr>
            <a:r>
              <a:rPr lang="da-DK" sz="1100" dirty="0">
                <a:solidFill>
                  <a:srgbClr val="3E4F44"/>
                </a:solidFill>
                <a:effectLst/>
                <a:latin typeface="Barlow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DK" sz="1100" dirty="0">
              <a:solidFill>
                <a:srgbClr val="3E4F44"/>
              </a:solidFill>
              <a:effectLst/>
              <a:latin typeface="Barlow" pitchFamily="2" charset="77"/>
              <a:ea typeface="Times New Roman" panose="02020603050405020304" pitchFamily="18" charset="0"/>
              <a:cs typeface="Barlow" pitchFamily="2" charset="77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Faglig bredde</a:t>
            </a:r>
            <a:endParaRPr lang="en-DK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Menneskelig bredde</a:t>
            </a:r>
            <a:endParaRPr lang="en-DK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Holdningsmæssig repræsentation</a:t>
            </a:r>
            <a:endParaRPr lang="en-DK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en-DK" sz="2800" dirty="0">
              <a:solidFill>
                <a:srgbClr val="3E5044"/>
              </a:solidFill>
              <a:latin typeface="Barlow" pitchFamily="2" charset="77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13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21168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50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B6048474-C268-850D-E8C0-C86F81878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8544" y="1685365"/>
            <a:ext cx="10434912" cy="4664145"/>
          </a:xfrm>
        </p:spPr>
        <p:txBody>
          <a:bodyPr>
            <a:normAutofit/>
          </a:bodyPr>
          <a:lstStyle/>
          <a:p>
            <a:pPr marR="1137920">
              <a:lnSpc>
                <a:spcPct val="105000"/>
              </a:lnSpc>
            </a:pPr>
            <a:r>
              <a:rPr lang="da-DK" sz="1100" dirty="0">
                <a:solidFill>
                  <a:srgbClr val="3E4F44"/>
                </a:solidFill>
                <a:effectLst/>
                <a:latin typeface="Barlow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Om 4. Årshjul</a:t>
            </a:r>
            <a:endParaRPr lang="en-DK" sz="1100" dirty="0">
              <a:solidFill>
                <a:srgbClr val="3E4F44"/>
              </a:solidFill>
              <a:effectLst/>
              <a:latin typeface="Barlow" pitchFamily="2" charset="77"/>
              <a:ea typeface="Times New Roman" panose="02020603050405020304" pitchFamily="18" charset="0"/>
              <a:cs typeface="Barlow" pitchFamily="2" charset="77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da-DK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Overblik over arbejdet</a:t>
            </a:r>
            <a:endParaRPr lang="en-DK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da-DK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Baggrund for k</a:t>
            </a:r>
            <a:r>
              <a:rPr lang="da-DK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ommunikativt redskab internt og eksternt</a:t>
            </a:r>
            <a:endParaRPr lang="en-DK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da-DK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Huskeliste</a:t>
            </a:r>
            <a:endParaRPr lang="en-DK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da-DK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 in på særlige områder</a:t>
            </a:r>
            <a:endParaRPr lang="en-DK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14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  <p:sp>
        <p:nvSpPr>
          <p:cNvPr id="4" name="Undertitel 2">
            <a:extLst>
              <a:ext uri="{FF2B5EF4-FFF2-40B4-BE49-F238E27FC236}">
                <a16:creationId xmlns:a16="http://schemas.microsoft.com/office/drawing/2014/main" id="{E78FBB6C-2B32-03CB-C906-1FE2F05555C9}"/>
              </a:ext>
            </a:extLst>
          </p:cNvPr>
          <p:cNvSpPr txBox="1">
            <a:spLocks/>
          </p:cNvSpPr>
          <p:nvPr/>
        </p:nvSpPr>
        <p:spPr>
          <a:xfrm>
            <a:off x="878544" y="508490"/>
            <a:ext cx="10524564" cy="9866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8800" dirty="0">
                <a:solidFill>
                  <a:schemeClr val="bg1"/>
                </a:solidFill>
                <a:latin typeface="Barlow" pitchFamily="2" charset="77"/>
              </a:rPr>
              <a:t>Årshjul</a:t>
            </a:r>
            <a:endParaRPr lang="da-DK" sz="3200" dirty="0">
              <a:solidFill>
                <a:schemeClr val="bg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57645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15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  <p:sp>
        <p:nvSpPr>
          <p:cNvPr id="4" name="Undertitel 2">
            <a:extLst>
              <a:ext uri="{FF2B5EF4-FFF2-40B4-BE49-F238E27FC236}">
                <a16:creationId xmlns:a16="http://schemas.microsoft.com/office/drawing/2014/main" id="{E78FBB6C-2B32-03CB-C906-1FE2F05555C9}"/>
              </a:ext>
            </a:extLst>
          </p:cNvPr>
          <p:cNvSpPr txBox="1">
            <a:spLocks/>
          </p:cNvSpPr>
          <p:nvPr/>
        </p:nvSpPr>
        <p:spPr>
          <a:xfrm>
            <a:off x="878544" y="508490"/>
            <a:ext cx="10524564" cy="9866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8800" dirty="0">
                <a:solidFill>
                  <a:schemeClr val="bg1"/>
                </a:solidFill>
                <a:latin typeface="Barlow" pitchFamily="2" charset="77"/>
              </a:rPr>
              <a:t>Årshjul</a:t>
            </a:r>
            <a:endParaRPr lang="da-DK" sz="3200" dirty="0">
              <a:solidFill>
                <a:schemeClr val="bg1"/>
              </a:solidFill>
              <a:latin typeface="Barlow" pitchFamily="2" charset="77"/>
            </a:endParaRP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A6EE6610-8315-FD24-1047-5F6C8A0E0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67884" cy="685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93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50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B6048474-C268-850D-E8C0-C86F81878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8544" y="2068427"/>
            <a:ext cx="10434912" cy="3875176"/>
          </a:xfrm>
        </p:spPr>
        <p:txBody>
          <a:bodyPr>
            <a:normAutofit/>
          </a:bodyPr>
          <a:lstStyle/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da-DK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”Hvordan gør vi ting”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da-DK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Forventningsafstemning</a:t>
            </a:r>
            <a:endParaRPr lang="en-DK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da-DK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Formelle beslutninger om svære emner træffes i fredstid</a:t>
            </a:r>
            <a:endParaRPr lang="en-DK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da-DK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Skolens samlede interesse</a:t>
            </a:r>
            <a:endParaRPr lang="en-DK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da-DK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Bestyrelsesmedlemmers respektive opgaver</a:t>
            </a:r>
            <a:endParaRPr lang="en-DK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16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  <p:sp>
        <p:nvSpPr>
          <p:cNvPr id="4" name="Undertitel 2">
            <a:extLst>
              <a:ext uri="{FF2B5EF4-FFF2-40B4-BE49-F238E27FC236}">
                <a16:creationId xmlns:a16="http://schemas.microsoft.com/office/drawing/2014/main" id="{E78FBB6C-2B32-03CB-C906-1FE2F05555C9}"/>
              </a:ext>
            </a:extLst>
          </p:cNvPr>
          <p:cNvSpPr txBox="1">
            <a:spLocks/>
          </p:cNvSpPr>
          <p:nvPr/>
        </p:nvSpPr>
        <p:spPr>
          <a:xfrm>
            <a:off x="878544" y="508490"/>
            <a:ext cx="10524564" cy="11768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8800" dirty="0">
                <a:solidFill>
                  <a:srgbClr val="F08E4F"/>
                </a:solidFill>
                <a:latin typeface="Barlow" pitchFamily="2" charset="77"/>
              </a:rPr>
              <a:t>Forretningsorden</a:t>
            </a:r>
          </a:p>
        </p:txBody>
      </p:sp>
    </p:spTree>
    <p:extLst>
      <p:ext uri="{BB962C8B-B14F-4D97-AF65-F5344CB8AC3E}">
        <p14:creationId xmlns:p14="http://schemas.microsoft.com/office/powerpoint/2010/main" val="1635694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2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9A51A-71AB-0D92-CB40-55C32BE3E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En forretningsorden kan bl.a. indeholde: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AE0D4C-85D6-C66A-2345-2EC2A38F1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FBADC-0331-358A-C92D-C1CAFD328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D767-E5CA-8B45-B71B-ADE0E6A77CD4}" type="slidenum">
              <a:rPr lang="da-DK" smtClean="0"/>
              <a:t>17</a:t>
            </a:fld>
            <a:endParaRPr lang="da-DK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4BE808-78B9-7A64-8EF2-A1A47172B7B2}"/>
              </a:ext>
            </a:extLst>
          </p:cNvPr>
          <p:cNvSpPr txBox="1"/>
          <p:nvPr/>
        </p:nvSpPr>
        <p:spPr>
          <a:xfrm>
            <a:off x="1913603" y="1646237"/>
            <a:ext cx="845608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a-DK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Noget om sammensætningen</a:t>
            </a:r>
          </a:p>
          <a:p>
            <a:pPr algn="l"/>
            <a:r>
              <a:rPr lang="da-DK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Loyalitet og tavshedspligt</a:t>
            </a:r>
          </a:p>
          <a:p>
            <a:pPr algn="l"/>
            <a:r>
              <a:rPr lang="da-DK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Procedure ved </a:t>
            </a:r>
            <a:r>
              <a:rPr lang="da-DK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konstitutering</a:t>
            </a:r>
            <a:endParaRPr lang="da-DK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da-DK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Planlægning, kommunikation om og afvikling af bestyrelsens møder</a:t>
            </a:r>
          </a:p>
          <a:p>
            <a:pPr algn="l"/>
            <a:r>
              <a:rPr lang="da-DK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Bestyrelsens dagsorden</a:t>
            </a:r>
          </a:p>
          <a:p>
            <a:pPr algn="l"/>
            <a:r>
              <a:rPr lang="da-DK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Retningslinjer for kommunikation</a:t>
            </a:r>
          </a:p>
          <a:p>
            <a:pPr algn="l"/>
            <a:r>
              <a:rPr lang="da-DK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Ved ansættelser og afskedigelser</a:t>
            </a:r>
          </a:p>
          <a:p>
            <a:pPr algn="l"/>
            <a:r>
              <a:rPr lang="da-DK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Optagelse og udskrivning af elever</a:t>
            </a:r>
          </a:p>
        </p:txBody>
      </p:sp>
    </p:spTree>
    <p:extLst>
      <p:ext uri="{BB962C8B-B14F-4D97-AF65-F5344CB8AC3E}">
        <p14:creationId xmlns:p14="http://schemas.microsoft.com/office/powerpoint/2010/main" val="875588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50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B6048474-C268-850D-E8C0-C86F81878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8544" y="2068427"/>
            <a:ext cx="10434912" cy="3875176"/>
          </a:xfrm>
        </p:spPr>
        <p:txBody>
          <a:bodyPr>
            <a:normAutofit fontScale="92500" lnSpcReduction="20000"/>
          </a:bodyPr>
          <a:lstStyle/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da-DK" sz="3600" dirty="0">
                <a:solidFill>
                  <a:srgbClr val="F08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Tilskud = </a:t>
            </a:r>
            <a:r>
              <a:rPr lang="da-DK" sz="3600" dirty="0">
                <a:solidFill>
                  <a:srgbClr val="F08E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da-DK" sz="3600" dirty="0">
                <a:solidFill>
                  <a:srgbClr val="F08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nden for loven</a:t>
            </a:r>
            <a:endParaRPr lang="en-DK" sz="3600" dirty="0">
              <a:solidFill>
                <a:srgbClr val="F08E4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da-DK" sz="3600" dirty="0">
                <a:solidFill>
                  <a:srgbClr val="F08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Tilsyn tages alvorligt… men ikke altid alt for alvorligt</a:t>
            </a:r>
            <a:endParaRPr lang="en-DK" sz="3600" dirty="0">
              <a:solidFill>
                <a:srgbClr val="F08E4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da-DK" sz="3600" dirty="0">
                <a:solidFill>
                  <a:srgbClr val="F08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Typiske tilsynsområder, generelt</a:t>
            </a: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en-DK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Specialundervisning, prøver, udsatte områder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da-DK" sz="3600" dirty="0">
                <a:solidFill>
                  <a:srgbClr val="F08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Særlige OBS-tilsynsområder for FKF-skoler</a:t>
            </a:r>
            <a:endParaRPr lang="en-DK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en-DK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Frihed og </a:t>
            </a:r>
            <a:r>
              <a:rPr lang="en-DK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folkestyre, herunder donationer – “uafhængighedskravet”</a:t>
            </a: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en-DK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Mindretalsbeskyttelse (trosfrihed, holdningsfrihed, ansættelsesretlig beskyttelse mv.)</a:t>
            </a:r>
            <a:endParaRPr lang="da-DK" sz="3200" dirty="0">
              <a:solidFill>
                <a:srgbClr val="F08E4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18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  <p:sp>
        <p:nvSpPr>
          <p:cNvPr id="4" name="Undertitel 2">
            <a:extLst>
              <a:ext uri="{FF2B5EF4-FFF2-40B4-BE49-F238E27FC236}">
                <a16:creationId xmlns:a16="http://schemas.microsoft.com/office/drawing/2014/main" id="{E78FBB6C-2B32-03CB-C906-1FE2F05555C9}"/>
              </a:ext>
            </a:extLst>
          </p:cNvPr>
          <p:cNvSpPr txBox="1">
            <a:spLocks/>
          </p:cNvSpPr>
          <p:nvPr/>
        </p:nvSpPr>
        <p:spPr>
          <a:xfrm>
            <a:off x="878544" y="508490"/>
            <a:ext cx="10524564" cy="11768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8800" dirty="0">
                <a:solidFill>
                  <a:srgbClr val="F08E4F"/>
                </a:solidFill>
                <a:latin typeface="Barlow" pitchFamily="2" charset="77"/>
              </a:rPr>
              <a:t>Lovgivning og tilsyn</a:t>
            </a:r>
          </a:p>
        </p:txBody>
      </p:sp>
    </p:spTree>
    <p:extLst>
      <p:ext uri="{BB962C8B-B14F-4D97-AF65-F5344CB8AC3E}">
        <p14:creationId xmlns:p14="http://schemas.microsoft.com/office/powerpoint/2010/main" val="1243268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B01395-B0CD-3743-B958-AC0172074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02"/>
            <a:ext cx="12192000" cy="1387990"/>
          </a:xfrm>
          <a:solidFill>
            <a:srgbClr val="F08E4F"/>
          </a:solidFill>
        </p:spPr>
        <p:txBody>
          <a:bodyPr anchor="ctr">
            <a:normAutofit/>
          </a:bodyPr>
          <a:lstStyle/>
          <a:p>
            <a:r>
              <a:rPr lang="da-DK" sz="4400" dirty="0">
                <a:solidFill>
                  <a:schemeClr val="bg1"/>
                </a:solidFill>
                <a:latin typeface="Barlow" pitchFamily="2" charset="77"/>
                <a:ea typeface="Baskerville" panose="02020502070401020303" pitchFamily="18" charset="0"/>
              </a:rPr>
              <a:t>Spørgsmål og kommentarer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19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B38FA70F-A6B7-8782-8A29-F131D6E5E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6248"/>
            <a:ext cx="12204000" cy="9845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13CAA8-10EE-0633-4FD3-F0BE8BF2FCC6}"/>
              </a:ext>
            </a:extLst>
          </p:cNvPr>
          <p:cNvSpPr txBox="1"/>
          <p:nvPr/>
        </p:nvSpPr>
        <p:spPr>
          <a:xfrm>
            <a:off x="1091381" y="2418735"/>
            <a:ext cx="9474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b="1" u="sng" dirty="0"/>
              <a:t>Skoleåret 2023-2024 har tre webinarer for bestyrelser:</a:t>
            </a:r>
          </a:p>
          <a:p>
            <a:endParaRPr lang="en-DK" dirty="0"/>
          </a:p>
          <a:p>
            <a:r>
              <a:rPr lang="en-DK" dirty="0"/>
              <a:t>Torsdag d. 26. oktober: Om bestyrelsens arbejde (generelt)</a:t>
            </a:r>
          </a:p>
          <a:p>
            <a:endParaRPr lang="en-DK" dirty="0"/>
          </a:p>
          <a:p>
            <a:r>
              <a:rPr lang="en-DK" dirty="0"/>
              <a:t>Onsdag d. 29. november: Ny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bestyrelsen</a:t>
            </a:r>
            <a:r>
              <a:rPr lang="en-GB" dirty="0"/>
              <a:t> – om roller, </a:t>
            </a:r>
            <a:r>
              <a:rPr lang="en-GB" dirty="0" err="1"/>
              <a:t>opgaver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ansvar</a:t>
            </a:r>
            <a:endParaRPr lang="en-GB" dirty="0"/>
          </a:p>
          <a:p>
            <a:r>
              <a:rPr lang="en-GB" dirty="0" err="1"/>
              <a:t>Åbent</a:t>
            </a:r>
            <a:r>
              <a:rPr lang="en-GB" dirty="0"/>
              <a:t> for alle, men </a:t>
            </a:r>
            <a:r>
              <a:rPr lang="en-GB" dirty="0" err="1"/>
              <a:t>målrettet</a:t>
            </a:r>
            <a:r>
              <a:rPr lang="en-GB" dirty="0"/>
              <a:t> </a:t>
            </a:r>
            <a:r>
              <a:rPr lang="en-GB" dirty="0" err="1"/>
              <a:t>især</a:t>
            </a:r>
            <a:r>
              <a:rPr lang="en-GB" dirty="0"/>
              <a:t> nye </a:t>
            </a:r>
            <a:r>
              <a:rPr lang="en-GB" dirty="0" err="1"/>
              <a:t>bestyrelsesmedlemmer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Tirsdag</a:t>
            </a:r>
            <a:r>
              <a:rPr lang="en-GB" dirty="0"/>
              <a:t> d. 19. Marts: “</a:t>
            </a:r>
            <a:r>
              <a:rPr lang="en-GB" dirty="0" err="1"/>
              <a:t>Gode</a:t>
            </a:r>
            <a:r>
              <a:rPr lang="en-GB" dirty="0"/>
              <a:t> tips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gode</a:t>
            </a:r>
            <a:r>
              <a:rPr lang="en-GB" dirty="0"/>
              <a:t> </a:t>
            </a:r>
            <a:r>
              <a:rPr lang="en-GB" dirty="0" err="1"/>
              <a:t>bestyrelser</a:t>
            </a:r>
            <a:r>
              <a:rPr lang="en-GB" dirty="0"/>
              <a:t>”</a:t>
            </a:r>
          </a:p>
          <a:p>
            <a:r>
              <a:rPr lang="en-GB" dirty="0"/>
              <a:t>Om </a:t>
            </a:r>
            <a:r>
              <a:rPr lang="en-GB" dirty="0" err="1"/>
              <a:t>trivsel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skolekulturen</a:t>
            </a:r>
            <a:r>
              <a:rPr lang="en-GB" dirty="0"/>
              <a:t>, om </a:t>
            </a:r>
            <a:r>
              <a:rPr lang="en-GB" dirty="0" err="1"/>
              <a:t>en</a:t>
            </a:r>
            <a:r>
              <a:rPr lang="en-GB" dirty="0"/>
              <a:t> god “LUS”, om </a:t>
            </a:r>
            <a:r>
              <a:rPr lang="en-GB" dirty="0" err="1"/>
              <a:t>hyring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fyring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kristen</a:t>
            </a:r>
            <a:r>
              <a:rPr lang="en-GB" dirty="0"/>
              <a:t> </a:t>
            </a:r>
            <a:r>
              <a:rPr lang="en-GB" dirty="0" err="1"/>
              <a:t>friskole</a:t>
            </a:r>
            <a:endParaRPr lang="en-GB" dirty="0"/>
          </a:p>
          <a:p>
            <a:endParaRPr lang="en-GB" dirty="0"/>
          </a:p>
          <a:p>
            <a:r>
              <a:rPr lang="en-GB" dirty="0"/>
              <a:t>Alle </a:t>
            </a:r>
            <a:r>
              <a:rPr lang="en-GB" dirty="0" err="1"/>
              <a:t>dage</a:t>
            </a:r>
            <a:r>
              <a:rPr lang="en-GB" dirty="0"/>
              <a:t> kl. 19.00-19.45</a:t>
            </a:r>
          </a:p>
          <a:p>
            <a:endParaRPr lang="en-GB" dirty="0"/>
          </a:p>
          <a:p>
            <a:r>
              <a:rPr lang="en-GB" dirty="0"/>
              <a:t>FORSLAG TIL TEMAER FOR WEBINARER FOR BESTYRELSER MODTAGES GERNE!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016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A5E9A3B7-E1B6-57D5-7D62-F551EAB92C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46" r="17846"/>
          <a:stretch/>
        </p:blipFill>
        <p:spPr>
          <a:xfrm>
            <a:off x="0" y="199413"/>
            <a:ext cx="3530165" cy="5472339"/>
          </a:xfrm>
          <a:prstGeom prst="rect">
            <a:avLst/>
          </a:prstGeom>
          <a:ln w="12700">
            <a:noFill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B01395-B0CD-3743-B958-AC0172074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02"/>
            <a:ext cx="12192000" cy="1387990"/>
          </a:xfrm>
          <a:solidFill>
            <a:srgbClr val="F08E4F"/>
          </a:solidFill>
        </p:spPr>
        <p:txBody>
          <a:bodyPr anchor="ctr">
            <a:normAutofit/>
          </a:bodyPr>
          <a:lstStyle/>
          <a:p>
            <a:r>
              <a:rPr lang="da-DK" sz="4400" dirty="0">
                <a:solidFill>
                  <a:schemeClr val="bg1"/>
                </a:solidFill>
                <a:latin typeface="Barlow" pitchFamily="2" charset="77"/>
                <a:ea typeface="Baskerville" panose="02020502070401020303" pitchFamily="18" charset="0"/>
              </a:rPr>
              <a:t>Program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6048474-C268-850D-E8C0-C86F81878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0682" y="1936376"/>
            <a:ext cx="7395156" cy="4432330"/>
          </a:xfrm>
        </p:spPr>
        <p:txBody>
          <a:bodyPr>
            <a:normAutofit fontScale="92500"/>
          </a:bodyPr>
          <a:lstStyle/>
          <a:p>
            <a:pPr marR="1137920" algn="l">
              <a:lnSpc>
                <a:spcPct val="105000"/>
              </a:lnSpc>
            </a:pPr>
            <a:r>
              <a:rPr lang="da-DK" sz="3500" b="1" dirty="0">
                <a:solidFill>
                  <a:srgbClr val="3E4F44"/>
                </a:solidFill>
                <a:latin typeface="Barlow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TEMA: </a:t>
            </a:r>
            <a:r>
              <a:rPr lang="da-DK" sz="3500" b="1" dirty="0">
                <a:solidFill>
                  <a:srgbClr val="3E4F44"/>
                </a:solidFill>
                <a:effectLst/>
                <a:latin typeface="Barlow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Om bestyrelsens arbejde</a:t>
            </a:r>
            <a:endParaRPr lang="en-DK" sz="3500" b="1" dirty="0">
              <a:solidFill>
                <a:srgbClr val="3E4F44"/>
              </a:solidFill>
              <a:effectLst/>
              <a:latin typeface="Barlow" pitchFamily="2" charset="77"/>
              <a:ea typeface="Times New Roman" panose="02020603050405020304" pitchFamily="18" charset="0"/>
              <a:cs typeface="Barlow" pitchFamily="2" charset="77"/>
            </a:endParaRPr>
          </a:p>
          <a:p>
            <a:pPr lvl="0" algn="l"/>
            <a:r>
              <a:rPr lang="da-DK" sz="2800" dirty="0">
                <a:effectLst/>
                <a:latin typeface="Barlow" pitchFamily="2" charset="77"/>
                <a:ea typeface="Calibri" panose="020F0502020204030204" pitchFamily="34" charset="0"/>
                <a:cs typeface="Calibri" panose="020F0502020204030204" pitchFamily="34" charset="0"/>
              </a:rPr>
              <a:t>Om bestyrelsens arbejde og opgaver</a:t>
            </a:r>
            <a:endParaRPr lang="en-DK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da-DK" sz="2800" dirty="0">
                <a:effectLst/>
                <a:latin typeface="Barlow" pitchFamily="2" charset="77"/>
                <a:ea typeface="Calibri" panose="020F0502020204030204" pitchFamily="34" charset="0"/>
                <a:cs typeface="Calibri" panose="020F0502020204030204" pitchFamily="34" charset="0"/>
              </a:rPr>
              <a:t>Skolens linje</a:t>
            </a:r>
            <a:endParaRPr lang="en-DK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da-DK" sz="2800" dirty="0">
                <a:effectLst/>
                <a:latin typeface="Barlow" pitchFamily="2" charset="77"/>
                <a:ea typeface="Calibri" panose="020F0502020204030204" pitchFamily="34" charset="0"/>
                <a:cs typeface="Calibri" panose="020F0502020204030204" pitchFamily="34" charset="0"/>
              </a:rPr>
              <a:t>Økonomi</a:t>
            </a:r>
            <a:endParaRPr lang="en-DK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da-DK" sz="2800" dirty="0">
                <a:effectLst/>
                <a:latin typeface="Barlow" pitchFamily="2" charset="77"/>
                <a:ea typeface="Calibri" panose="020F0502020204030204" pitchFamily="34" charset="0"/>
                <a:cs typeface="Calibri" panose="020F0502020204030204" pitchFamily="34" charset="0"/>
              </a:rPr>
              <a:t>Forældresamarbejde</a:t>
            </a:r>
            <a:endParaRPr lang="en-DK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da-DK" sz="2800" dirty="0">
                <a:effectLst/>
                <a:latin typeface="Barlow" pitchFamily="2" charset="77"/>
                <a:ea typeface="Calibri" panose="020F0502020204030204" pitchFamily="34" charset="0"/>
                <a:cs typeface="Calibri" panose="020F0502020204030204" pitchFamily="34" charset="0"/>
              </a:rPr>
              <a:t>Bredde i bestyrelsens kompetencer</a:t>
            </a:r>
            <a:endParaRPr lang="en-DK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da-DK" sz="2800" dirty="0">
                <a:effectLst/>
                <a:latin typeface="Barlow" pitchFamily="2" charset="77"/>
                <a:ea typeface="Calibri" panose="020F0502020204030204" pitchFamily="34" charset="0"/>
                <a:cs typeface="Calibri" panose="020F0502020204030204" pitchFamily="34" charset="0"/>
              </a:rPr>
              <a:t>Årshjul</a:t>
            </a:r>
            <a:endParaRPr lang="en-DK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da-DK" sz="2800" dirty="0">
                <a:effectLst/>
                <a:latin typeface="Barlow" pitchFamily="2" charset="77"/>
                <a:ea typeface="Calibri" panose="020F0502020204030204" pitchFamily="34" charset="0"/>
                <a:cs typeface="Calibri" panose="020F0502020204030204" pitchFamily="34" charset="0"/>
              </a:rPr>
              <a:t>Forretningsorden</a:t>
            </a:r>
            <a:endParaRPr lang="en-DK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/>
            <a:r>
              <a:rPr lang="da-DK" sz="2800" dirty="0">
                <a:effectLst/>
                <a:latin typeface="Barlow" pitchFamily="2" charset="77"/>
                <a:ea typeface="Calibri" panose="020F0502020204030204" pitchFamily="34" charset="0"/>
                <a:cs typeface="Calibri" panose="020F0502020204030204" pitchFamily="34" charset="0"/>
              </a:rPr>
              <a:t>Lovgivning og tilsyn</a:t>
            </a:r>
            <a:endParaRPr lang="en-DK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2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B38FA70F-A6B7-8782-8A29-F131D6E5E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6248"/>
            <a:ext cx="12204000" cy="9845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1E35DFA-5053-623B-689B-F94E2EBC3468}"/>
              </a:ext>
            </a:extLst>
          </p:cNvPr>
          <p:cNvSpPr/>
          <p:nvPr/>
        </p:nvSpPr>
        <p:spPr>
          <a:xfrm rot="19002323">
            <a:off x="8038702" y="4747294"/>
            <a:ext cx="43203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OBS: </a:t>
            </a:r>
            <a:r>
              <a:rPr lang="en-GB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Webinaret</a:t>
            </a:r>
            <a:r>
              <a:rPr lang="en-GB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optages</a:t>
            </a:r>
            <a:endParaRPr lang="en-GB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87205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-strenge knyttet til finger">
            <a:extLst>
              <a:ext uri="{FF2B5EF4-FFF2-40B4-BE49-F238E27FC236}">
                <a16:creationId xmlns:a16="http://schemas.microsoft.com/office/drawing/2014/main" id="{0D302C88-45FF-D241-841B-08AE1AD2B5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74" r="17317"/>
          <a:stretch/>
        </p:blipFill>
        <p:spPr>
          <a:xfrm>
            <a:off x="-4486" y="1181404"/>
            <a:ext cx="3783459" cy="4658497"/>
          </a:xfrm>
          <a:prstGeom prst="rect">
            <a:avLst/>
          </a:prstGeom>
          <a:ln w="12700">
            <a:noFill/>
          </a:ln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C925FCC8-C634-1D74-548E-E3464D679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81404"/>
            <a:ext cx="12191999" cy="9835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B01395-B0CD-3743-B958-AC0172074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02"/>
            <a:ext cx="12192000" cy="1387990"/>
          </a:xfrm>
          <a:solidFill>
            <a:srgbClr val="849F8B"/>
          </a:solidFill>
          <a:ln>
            <a:noFill/>
          </a:ln>
        </p:spPr>
        <p:txBody>
          <a:bodyPr anchor="ctr">
            <a:normAutofit/>
          </a:bodyPr>
          <a:lstStyle/>
          <a:p>
            <a:r>
              <a:rPr lang="da-DK" sz="4400" dirty="0">
                <a:solidFill>
                  <a:schemeClr val="bg1"/>
                </a:solidFill>
                <a:latin typeface="Barlow" pitchFamily="2" charset="77"/>
              </a:rPr>
              <a:t>Overordnet bestemmelse af bestyrelsens opgaver</a:t>
            </a:r>
            <a:endParaRPr lang="da-DK" sz="4400" dirty="0">
              <a:solidFill>
                <a:schemeClr val="bg1"/>
              </a:solidFill>
              <a:latin typeface="Barlow" pitchFamily="2" charset="77"/>
              <a:ea typeface="Baskerville" panose="02020502070401020303" pitchFamily="18" charset="0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3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37B8A8E-892C-A288-7FED-704C04F07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0682" y="1936376"/>
            <a:ext cx="7395156" cy="4432330"/>
          </a:xfrm>
        </p:spPr>
        <p:txBody>
          <a:bodyPr>
            <a:normAutofit/>
          </a:bodyPr>
          <a:lstStyle/>
          <a:p>
            <a:pPr lvl="0" algn="l"/>
            <a:r>
              <a:rPr lang="da-DK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Grundlæggende rammer for den frie skoledrift</a:t>
            </a:r>
          </a:p>
          <a:p>
            <a:pPr marL="342900" lvl="0" indent="-342900" algn="l">
              <a:buFont typeface="Barlow" pitchFamily="2" charset="77"/>
              <a:buChar char="-"/>
            </a:pPr>
            <a:endParaRPr lang="da-DK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l">
              <a:buFont typeface="Barlow" pitchFamily="2" charset="77"/>
              <a:buChar char="-"/>
            </a:pPr>
            <a:r>
              <a:rPr lang="da-DK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Friskoleloven</a:t>
            </a:r>
            <a:endParaRPr lang="en-DK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l">
              <a:buFont typeface="Barlow" pitchFamily="2" charset="77"/>
              <a:buChar char="-"/>
            </a:pPr>
            <a:r>
              <a:rPr lang="da-DK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Strategisk tilgang</a:t>
            </a:r>
          </a:p>
          <a:p>
            <a:pPr marL="342900" lvl="0" indent="-342900" algn="l">
              <a:buFont typeface="Barlow" pitchFamily="2" charset="77"/>
              <a:buChar char="-"/>
            </a:pPr>
            <a:endParaRPr lang="da-DK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l"/>
            <a:r>
              <a:rPr lang="en-DK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Derefter:</a:t>
            </a:r>
            <a:r>
              <a:rPr lang="en-DK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Delområder</a:t>
            </a:r>
            <a:endParaRPr lang="en-DK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561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A5F7A17D-2C40-5AD1-6BF9-8A893B5FB2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6878" y="1868721"/>
            <a:ext cx="5394449" cy="2824319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C925FCC8-C634-1D74-548E-E3464D679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81404"/>
            <a:ext cx="12191999" cy="9835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B01395-B0CD-3743-B958-AC0172074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02"/>
            <a:ext cx="12192000" cy="1387990"/>
          </a:xfrm>
          <a:solidFill>
            <a:srgbClr val="B8D2C2"/>
          </a:solidFill>
          <a:ln>
            <a:noFill/>
          </a:ln>
        </p:spPr>
        <p:txBody>
          <a:bodyPr anchor="ctr">
            <a:normAutofit/>
          </a:bodyPr>
          <a:lstStyle/>
          <a:p>
            <a:r>
              <a:rPr lang="da-DK" sz="4400" dirty="0">
                <a:solidFill>
                  <a:srgbClr val="F08E4F"/>
                </a:solidFill>
                <a:latin typeface="Barlow" pitchFamily="2" charset="77"/>
                <a:ea typeface="Baskerville" panose="02020502070401020303" pitchFamily="18" charset="0"/>
              </a:rPr>
              <a:t>Friskoleloven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4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  <p:sp>
        <p:nvSpPr>
          <p:cNvPr id="9" name="Undertitel 2">
            <a:extLst>
              <a:ext uri="{FF2B5EF4-FFF2-40B4-BE49-F238E27FC236}">
                <a16:creationId xmlns:a16="http://schemas.microsoft.com/office/drawing/2014/main" id="{5329B755-37C7-046E-E264-F0850E8F64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8206" y="1868721"/>
            <a:ext cx="5677632" cy="4499985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50000"/>
              </a:lnSpc>
            </a:pPr>
            <a:r>
              <a:rPr lang="da-DK" dirty="0">
                <a:solidFill>
                  <a:srgbClr val="3E5044"/>
                </a:solidFill>
              </a:rPr>
              <a:t>Friskolelovens §1</a:t>
            </a:r>
          </a:p>
          <a:p>
            <a:pPr algn="l">
              <a:lnSpc>
                <a:spcPct val="150000"/>
              </a:lnSpc>
            </a:pPr>
            <a:r>
              <a:rPr lang="en-GB" b="1" i="0" dirty="0">
                <a:solidFill>
                  <a:srgbClr val="212529"/>
                </a:solidFill>
                <a:effectLst/>
                <a:latin typeface="Questa-Regular"/>
              </a:rPr>
              <a:t>§ 1.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 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Friskoler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og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private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grundskoler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(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frie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grundskoler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)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kan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inden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for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rammerne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af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denne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lov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og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lovgivningen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i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øvrigt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give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undervisning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, der </a:t>
            </a:r>
            <a:r>
              <a:rPr lang="en-GB" b="0" i="0" dirty="0">
                <a:solidFill>
                  <a:srgbClr val="212529"/>
                </a:solidFill>
                <a:effectLst/>
                <a:highlight>
                  <a:srgbClr val="FFFF00"/>
                </a:highlight>
                <a:latin typeface="Questa-Regular"/>
              </a:rPr>
              <a:t>stemmer med </a:t>
            </a:r>
            <a:r>
              <a:rPr lang="en-GB" b="0" i="0" dirty="0" err="1">
                <a:solidFill>
                  <a:srgbClr val="212529"/>
                </a:solidFill>
                <a:effectLst/>
                <a:highlight>
                  <a:srgbClr val="FFFF00"/>
                </a:highlight>
                <a:latin typeface="Questa-Regular"/>
              </a:rPr>
              <a:t>skolernes</a:t>
            </a:r>
            <a:r>
              <a:rPr lang="en-GB" b="0" i="0" dirty="0">
                <a:solidFill>
                  <a:srgbClr val="212529"/>
                </a:solidFill>
                <a:effectLst/>
                <a:highlight>
                  <a:srgbClr val="FFFF00"/>
                </a:highlight>
                <a:latin typeface="Questa-Regular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highlight>
                  <a:srgbClr val="FFFF00"/>
                </a:highlight>
                <a:latin typeface="Questa-Regular"/>
              </a:rPr>
              <a:t>egen</a:t>
            </a:r>
            <a:r>
              <a:rPr lang="en-GB" b="0" i="0" dirty="0">
                <a:solidFill>
                  <a:srgbClr val="212529"/>
                </a:solidFill>
                <a:effectLst/>
                <a:highlight>
                  <a:srgbClr val="FFFF00"/>
                </a:highlight>
                <a:latin typeface="Questa-Regular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highlight>
                  <a:srgbClr val="FFFF00"/>
                </a:highlight>
                <a:latin typeface="Questa-Regular"/>
              </a:rPr>
              <a:t>overbevisning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,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og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tilrettelægge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undervisningen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i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overensstemmelse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med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denne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overbevisning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.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Skolerne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afgør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inden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for de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samme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rammer frit,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hvilke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elever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de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vil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have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på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skolerne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.</a:t>
            </a:r>
            <a:endParaRPr lang="en-DK" dirty="0">
              <a:solidFill>
                <a:srgbClr val="3E50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518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A5F7A17D-2C40-5AD1-6BF9-8A893B5FB2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8702" y="1868721"/>
            <a:ext cx="5350800" cy="2824319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C925FCC8-C634-1D74-548E-E3464D679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81404"/>
            <a:ext cx="12191999" cy="9835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B01395-B0CD-3743-B958-AC0172074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02"/>
            <a:ext cx="12192000" cy="1387990"/>
          </a:xfrm>
          <a:solidFill>
            <a:srgbClr val="B8D2C2"/>
          </a:solidFill>
          <a:ln>
            <a:noFill/>
          </a:ln>
        </p:spPr>
        <p:txBody>
          <a:bodyPr anchor="ctr">
            <a:normAutofit/>
          </a:bodyPr>
          <a:lstStyle/>
          <a:p>
            <a:r>
              <a:rPr lang="da-DK" sz="4400" dirty="0">
                <a:solidFill>
                  <a:srgbClr val="F08E4F"/>
                </a:solidFill>
                <a:latin typeface="Barlow" pitchFamily="2" charset="77"/>
                <a:ea typeface="Baskerville" panose="02020502070401020303" pitchFamily="18" charset="0"/>
              </a:rPr>
              <a:t>Bestyrelsens formelle ansvar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5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  <p:sp>
        <p:nvSpPr>
          <p:cNvPr id="9" name="Undertitel 2">
            <a:extLst>
              <a:ext uri="{FF2B5EF4-FFF2-40B4-BE49-F238E27FC236}">
                <a16:creationId xmlns:a16="http://schemas.microsoft.com/office/drawing/2014/main" id="{5329B755-37C7-046E-E264-F0850E8F64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8206" y="1868721"/>
            <a:ext cx="5677632" cy="4499985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da-DK" dirty="0">
                <a:solidFill>
                  <a:srgbClr val="3E5044"/>
                </a:solidFill>
              </a:rPr>
              <a:t>Fra friskolelovens §5, stk. 7</a:t>
            </a:r>
          </a:p>
          <a:p>
            <a:pPr algn="l">
              <a:lnSpc>
                <a:spcPct val="150000"/>
              </a:lnSpc>
            </a:pPr>
            <a:r>
              <a:rPr lang="en-GB" b="0" i="1" dirty="0">
                <a:solidFill>
                  <a:srgbClr val="212529"/>
                </a:solidFill>
                <a:effectLst/>
                <a:latin typeface="Questa-Regular"/>
              </a:rPr>
              <a:t>Stk. 7.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 Den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overordnede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ledelse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af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skolen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varetages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af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en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bestyrelse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,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som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er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ansvarlig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for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skolens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drift over for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børne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-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og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undervisningsministeren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.</a:t>
            </a:r>
            <a:endParaRPr lang="en-DK" dirty="0">
              <a:solidFill>
                <a:srgbClr val="3E50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405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C925FCC8-C634-1D74-548E-E3464D679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81404"/>
            <a:ext cx="12191999" cy="9835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B01395-B0CD-3743-B958-AC0172074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02"/>
            <a:ext cx="12192000" cy="1387990"/>
          </a:xfrm>
          <a:solidFill>
            <a:srgbClr val="849F8B"/>
          </a:solidFill>
          <a:ln>
            <a:noFill/>
          </a:ln>
        </p:spPr>
        <p:txBody>
          <a:bodyPr anchor="ctr">
            <a:normAutofit/>
          </a:bodyPr>
          <a:lstStyle/>
          <a:p>
            <a:r>
              <a:rPr lang="da-DK" sz="4400" dirty="0">
                <a:solidFill>
                  <a:schemeClr val="bg1"/>
                </a:solidFill>
                <a:latin typeface="Barlow" pitchFamily="2" charset="77"/>
              </a:rPr>
              <a:t>Strategisk tilgang</a:t>
            </a:r>
            <a:endParaRPr lang="da-DK" sz="4400" dirty="0">
              <a:solidFill>
                <a:schemeClr val="bg1"/>
              </a:solidFill>
              <a:latin typeface="Barlow" pitchFamily="2" charset="77"/>
              <a:ea typeface="Baskerville" panose="02020502070401020303" pitchFamily="18" charset="0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6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  <p:sp>
        <p:nvSpPr>
          <p:cNvPr id="10" name="Undertitel 2">
            <a:extLst>
              <a:ext uri="{FF2B5EF4-FFF2-40B4-BE49-F238E27FC236}">
                <a16:creationId xmlns:a16="http://schemas.microsoft.com/office/drawing/2014/main" id="{5FAC9704-85DF-D741-7B63-7BDFCB5DCC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7373" y="2304579"/>
            <a:ext cx="9144000" cy="2766668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50000"/>
              </a:lnSpc>
            </a:pPr>
            <a:r>
              <a:rPr lang="da-DK" sz="2800" dirty="0">
                <a:solidFill>
                  <a:srgbClr val="3E5044"/>
                </a:solidFill>
                <a:latin typeface="Barlow" pitchFamily="2" charset="77"/>
              </a:rPr>
              <a:t>Bestyrelsen har…</a:t>
            </a:r>
          </a:p>
          <a:p>
            <a:pPr algn="l">
              <a:lnSpc>
                <a:spcPct val="150000"/>
              </a:lnSpc>
            </a:pPr>
            <a:r>
              <a:rPr lang="da-DK" sz="2800" dirty="0">
                <a:solidFill>
                  <a:srgbClr val="3E5044"/>
                </a:solidFill>
                <a:latin typeface="Barlow" pitchFamily="2" charset="77"/>
              </a:rPr>
              <a:t>- det overordnede ansvar for skolen</a:t>
            </a:r>
          </a:p>
          <a:p>
            <a:pPr algn="l">
              <a:lnSpc>
                <a:spcPct val="150000"/>
              </a:lnSpc>
            </a:pPr>
            <a:r>
              <a:rPr lang="da-DK" sz="2800" dirty="0">
                <a:solidFill>
                  <a:srgbClr val="3E5044"/>
                </a:solidFill>
                <a:latin typeface="Barlow" pitchFamily="2" charset="77"/>
              </a:rPr>
              <a:t>- behov for at arbejde strategisk, hvilket blandt andet betyder….</a:t>
            </a:r>
            <a:endParaRPr lang="en-DK" sz="2800" dirty="0">
              <a:solidFill>
                <a:srgbClr val="3E5044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83189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C925FCC8-C634-1D74-548E-E3464D679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81404"/>
            <a:ext cx="12191999" cy="9835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B01395-B0CD-3743-B958-AC0172074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02"/>
            <a:ext cx="12192000" cy="1387990"/>
          </a:xfrm>
          <a:solidFill>
            <a:srgbClr val="B8D2C2"/>
          </a:solidFill>
          <a:ln>
            <a:noFill/>
          </a:ln>
        </p:spPr>
        <p:txBody>
          <a:bodyPr anchor="ctr">
            <a:normAutofit/>
          </a:bodyPr>
          <a:lstStyle/>
          <a:p>
            <a:r>
              <a:rPr lang="da-DK" sz="4400" b="1" dirty="0">
                <a:solidFill>
                  <a:srgbClr val="F08E4F"/>
                </a:solidFill>
                <a:latin typeface="Barlow SemiBold" pitchFamily="2" charset="77"/>
                <a:ea typeface="Baskerville" panose="02020502070401020303" pitchFamily="18" charset="0"/>
              </a:rPr>
              <a:t>Bestyrelsens arbejdsfokus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6048474-C268-850D-E8C0-C86F81878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5497" y="1841442"/>
            <a:ext cx="9144000" cy="4429252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50000"/>
              </a:lnSpc>
            </a:pPr>
            <a:r>
              <a:rPr lang="da-DK" sz="2800" dirty="0">
                <a:solidFill>
                  <a:srgbClr val="3E5044"/>
                </a:solidFill>
                <a:latin typeface="Barlow" pitchFamily="2" charset="77"/>
              </a:rPr>
              <a:t>Det strategiske betyder blandt andet:</a:t>
            </a:r>
          </a:p>
          <a:p>
            <a:pPr algn="l">
              <a:lnSpc>
                <a:spcPct val="150000"/>
              </a:lnSpc>
            </a:pPr>
            <a:r>
              <a:rPr lang="da-DK" sz="2800" dirty="0">
                <a:solidFill>
                  <a:srgbClr val="3E5044"/>
                </a:solidFill>
                <a:latin typeface="Barlow" pitchFamily="2" charset="77"/>
              </a:rPr>
              <a:t>- Fokus på </a:t>
            </a:r>
            <a:r>
              <a:rPr lang="da-DK" sz="2800" b="1" dirty="0">
                <a:solidFill>
                  <a:srgbClr val="3E5044"/>
                </a:solidFill>
                <a:latin typeface="Barlow" pitchFamily="2" charset="77"/>
              </a:rPr>
              <a:t>det overordnede</a:t>
            </a:r>
            <a:endParaRPr lang="da-DK" sz="2800" i="1" dirty="0">
              <a:solidFill>
                <a:srgbClr val="3E5044"/>
              </a:solidFill>
              <a:latin typeface="Barlow" pitchFamily="2" charset="77"/>
            </a:endParaRPr>
          </a:p>
          <a:p>
            <a:pPr algn="l">
              <a:lnSpc>
                <a:spcPct val="150000"/>
              </a:lnSpc>
            </a:pPr>
            <a:r>
              <a:rPr lang="da-DK" sz="2800" i="1" dirty="0">
                <a:solidFill>
                  <a:srgbClr val="3E5044"/>
                </a:solidFill>
                <a:latin typeface="Barlow" pitchFamily="2" charset="77"/>
              </a:rPr>
              <a:t>- </a:t>
            </a:r>
            <a:r>
              <a:rPr lang="da-DK" sz="2800" dirty="0">
                <a:solidFill>
                  <a:srgbClr val="3E5044"/>
                </a:solidFill>
                <a:latin typeface="Barlow" pitchFamily="2" charset="77"/>
              </a:rPr>
              <a:t>Blik for skolens </a:t>
            </a:r>
            <a:r>
              <a:rPr lang="da-DK" sz="2800" b="1" dirty="0">
                <a:solidFill>
                  <a:srgbClr val="3E5044"/>
                </a:solidFill>
                <a:latin typeface="Barlow" pitchFamily="2" charset="77"/>
              </a:rPr>
              <a:t>samlede drift</a:t>
            </a:r>
            <a:endParaRPr lang="da-DK" sz="2800" dirty="0">
              <a:solidFill>
                <a:srgbClr val="3E5044"/>
              </a:solidFill>
              <a:latin typeface="Barlow" pitchFamily="2" charset="77"/>
            </a:endParaRPr>
          </a:p>
          <a:p>
            <a:pPr algn="l">
              <a:lnSpc>
                <a:spcPct val="150000"/>
              </a:lnSpc>
            </a:pPr>
            <a:r>
              <a:rPr lang="da-DK" sz="2800" dirty="0">
                <a:solidFill>
                  <a:srgbClr val="3E5044"/>
                </a:solidFill>
                <a:latin typeface="Barlow" pitchFamily="2" charset="77"/>
              </a:rPr>
              <a:t>- </a:t>
            </a:r>
            <a:r>
              <a:rPr lang="da-DK" sz="2800" b="1" dirty="0">
                <a:solidFill>
                  <a:srgbClr val="3E5044"/>
                </a:solidFill>
                <a:latin typeface="Barlow" pitchFamily="2" charset="77"/>
              </a:rPr>
              <a:t>Ansvarlig</a:t>
            </a:r>
            <a:r>
              <a:rPr lang="da-DK" sz="2800" dirty="0">
                <a:solidFill>
                  <a:srgbClr val="3E5044"/>
                </a:solidFill>
                <a:latin typeface="Barlow" pitchFamily="2" charset="77"/>
              </a:rPr>
              <a:t> økonomistyring</a:t>
            </a:r>
          </a:p>
          <a:p>
            <a:pPr algn="l">
              <a:lnSpc>
                <a:spcPct val="150000"/>
              </a:lnSpc>
            </a:pPr>
            <a:r>
              <a:rPr lang="da-DK" sz="2800" dirty="0">
                <a:solidFill>
                  <a:srgbClr val="3E5044"/>
                </a:solidFill>
                <a:latin typeface="Barlow" pitchFamily="2" charset="77"/>
              </a:rPr>
              <a:t>- Tydelig </a:t>
            </a:r>
            <a:r>
              <a:rPr lang="da-DK" sz="2800" b="1" dirty="0">
                <a:solidFill>
                  <a:srgbClr val="3E5044"/>
                </a:solidFill>
                <a:latin typeface="Barlow" pitchFamily="2" charset="77"/>
              </a:rPr>
              <a:t>snitflade</a:t>
            </a:r>
            <a:r>
              <a:rPr lang="da-DK" sz="2800" dirty="0">
                <a:solidFill>
                  <a:srgbClr val="3E5044"/>
                </a:solidFill>
                <a:latin typeface="Barlow" pitchFamily="2" charset="77"/>
              </a:rPr>
              <a:t> mellem daglig ledelse og bestyrelse</a:t>
            </a:r>
          </a:p>
          <a:p>
            <a:pPr algn="l">
              <a:lnSpc>
                <a:spcPct val="150000"/>
              </a:lnSpc>
            </a:pPr>
            <a:r>
              <a:rPr lang="da-DK" sz="2800" dirty="0">
                <a:solidFill>
                  <a:srgbClr val="3E5044"/>
                </a:solidFill>
                <a:latin typeface="Barlow" pitchFamily="2" charset="77"/>
              </a:rPr>
              <a:t>- </a:t>
            </a:r>
            <a:r>
              <a:rPr lang="da-DK" sz="2800" b="1" dirty="0">
                <a:solidFill>
                  <a:srgbClr val="3E5044"/>
                </a:solidFill>
                <a:latin typeface="Barlow" pitchFamily="2" charset="77"/>
              </a:rPr>
              <a:t>Vilje</a:t>
            </a:r>
            <a:r>
              <a:rPr lang="da-DK" sz="2800" dirty="0">
                <a:solidFill>
                  <a:srgbClr val="3E5044"/>
                </a:solidFill>
                <a:latin typeface="Barlow" pitchFamily="2" charset="77"/>
              </a:rPr>
              <a:t> til at træde til og fra</a:t>
            </a:r>
          </a:p>
          <a:p>
            <a:pPr algn="l">
              <a:lnSpc>
                <a:spcPct val="150000"/>
              </a:lnSpc>
            </a:pPr>
            <a:endParaRPr lang="en-DK" sz="2800" dirty="0">
              <a:solidFill>
                <a:srgbClr val="3E5044"/>
              </a:solidFill>
              <a:latin typeface="Barlow" pitchFamily="2" charset="77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7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96774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B01395-B0CD-3743-B958-AC0172074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02"/>
            <a:ext cx="12192000" cy="1387990"/>
          </a:xfrm>
          <a:solidFill>
            <a:srgbClr val="F08E4F"/>
          </a:solidFill>
        </p:spPr>
        <p:txBody>
          <a:bodyPr anchor="ctr">
            <a:normAutofit/>
          </a:bodyPr>
          <a:lstStyle/>
          <a:p>
            <a:r>
              <a:rPr lang="da-DK" sz="4400" dirty="0">
                <a:solidFill>
                  <a:schemeClr val="bg1"/>
                </a:solidFill>
                <a:latin typeface="Barlow" pitchFamily="2" charset="77"/>
              </a:rPr>
              <a:t>Delområder - overblik</a:t>
            </a:r>
            <a:endParaRPr lang="da-DK" sz="4400" b="1" dirty="0">
              <a:solidFill>
                <a:schemeClr val="bg1"/>
              </a:solidFill>
              <a:latin typeface="Barlow SemiBold" pitchFamily="2" charset="77"/>
              <a:ea typeface="Baskerville" panose="02020502070401020303" pitchFamily="18" charset="0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8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B38FA70F-A6B7-8782-8A29-F131D6E5E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6248"/>
            <a:ext cx="12204000" cy="984524"/>
          </a:xfrm>
          <a:prstGeom prst="rect">
            <a:avLst/>
          </a:prstGeom>
        </p:spPr>
      </p:pic>
      <p:sp>
        <p:nvSpPr>
          <p:cNvPr id="9" name="Undertitel 2">
            <a:extLst>
              <a:ext uri="{FF2B5EF4-FFF2-40B4-BE49-F238E27FC236}">
                <a16:creationId xmlns:a16="http://schemas.microsoft.com/office/drawing/2014/main" id="{861BE1FD-463A-2FE2-09AB-C128618A74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282" y="1678510"/>
            <a:ext cx="9011858" cy="4432330"/>
          </a:xfrm>
        </p:spPr>
        <p:txBody>
          <a:bodyPr>
            <a:normAutofit/>
          </a:bodyPr>
          <a:lstStyle/>
          <a:p>
            <a:pPr marL="285750" indent="-285750" algn="l">
              <a:buFont typeface="Courier New" panose="02070309020205020404" pitchFamily="49" charset="0"/>
              <a:buChar char="o"/>
            </a:pPr>
            <a:endParaRPr lang="da-DK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da-D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Skolens linje - kristen skoleidentitet</a:t>
            </a:r>
            <a:endParaRPr lang="en-DK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da-D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Økonomi</a:t>
            </a:r>
            <a:endParaRPr lang="en-DK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da-D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Vision og mission</a:t>
            </a:r>
            <a:endParaRPr lang="en-DK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da-D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Formelle elementer (forældrebetaling, elevtal, prøver osv.)</a:t>
            </a:r>
            <a:endParaRPr lang="en-DK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da-D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Profil (idræt, faglighed, rejser)</a:t>
            </a:r>
            <a:endParaRPr lang="en-DK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da-D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Samarbejde med skoleledelsen og pleje af ledelsen</a:t>
            </a:r>
            <a:endParaRPr lang="en-DK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547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C925FCC8-C634-1D74-548E-E3464D679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81404"/>
            <a:ext cx="12191999" cy="9835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B01395-B0CD-3743-B958-AC0172074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02"/>
            <a:ext cx="12192000" cy="1387990"/>
          </a:xfrm>
          <a:solidFill>
            <a:srgbClr val="B8D2C2"/>
          </a:solidFill>
          <a:ln>
            <a:noFill/>
          </a:ln>
        </p:spPr>
        <p:txBody>
          <a:bodyPr anchor="ctr">
            <a:normAutofit/>
          </a:bodyPr>
          <a:lstStyle/>
          <a:p>
            <a:r>
              <a:rPr lang="da-DK" sz="4400" b="1" dirty="0">
                <a:solidFill>
                  <a:srgbClr val="F08E4F"/>
                </a:solidFill>
                <a:latin typeface="Barlow SemiBold" pitchFamily="2" charset="77"/>
                <a:ea typeface="Baskerville" panose="02020502070401020303" pitchFamily="18" charset="0"/>
              </a:rPr>
              <a:t>Delelementer i bestyrelsesarbejdet I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6048474-C268-850D-E8C0-C86F81878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5497" y="1841442"/>
            <a:ext cx="9144000" cy="4429252"/>
          </a:xfrm>
        </p:spPr>
        <p:txBody>
          <a:bodyPr>
            <a:normAutofit/>
          </a:bodyPr>
          <a:lstStyle/>
          <a:p>
            <a:pPr algn="l"/>
            <a:endParaRPr lang="da-DK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da-DK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Kristen skoleidentitet</a:t>
            </a:r>
            <a:endParaRPr lang="en-DK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l">
              <a:buFont typeface="Wingdings" pitchFamily="2" charset="2"/>
              <a:buChar char=""/>
            </a:pP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Vedtægt</a:t>
            </a:r>
            <a:endParaRPr lang="en-DK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l">
              <a:buFont typeface="Wingdings" pitchFamily="2" charset="2"/>
              <a:buChar char=""/>
            </a:pP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Sprog om sig selv</a:t>
            </a:r>
            <a:endParaRPr lang="en-DK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l">
              <a:buFont typeface="Wingdings" pitchFamily="2" charset="2"/>
              <a:buChar char=""/>
            </a:pP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Ansættelser</a:t>
            </a:r>
            <a:endParaRPr lang="en-DK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l">
              <a:buFont typeface="Wingdings" pitchFamily="2" charset="2"/>
              <a:buChar char=""/>
            </a:pP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Spænding mellem kirke og skole - kategorierne</a:t>
            </a:r>
            <a:endParaRPr lang="en-DK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en-DK" sz="2800" dirty="0">
              <a:solidFill>
                <a:srgbClr val="3E5044"/>
              </a:solidFill>
              <a:latin typeface="Barlow" pitchFamily="2" charset="77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9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  <p:pic>
        <p:nvPicPr>
          <p:cNvPr id="1026" name="Picture 2" descr="Who We Are ? We Offer Best-in-class co-living spaces are available from  PrimePGs">
            <a:extLst>
              <a:ext uri="{FF2B5EF4-FFF2-40B4-BE49-F238E27FC236}">
                <a16:creationId xmlns:a16="http://schemas.microsoft.com/office/drawing/2014/main" id="{4325E03E-7A57-A607-E4B1-F2C0B0E64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893" y="2271615"/>
            <a:ext cx="4203745" cy="420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89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2CD9B62652CFC49B10A53D37456A484" ma:contentTypeVersion="15" ma:contentTypeDescription="Opret et nyt dokument." ma:contentTypeScope="" ma:versionID="2ebaad91ab98dfd0722da7fccb8a0943">
  <xsd:schema xmlns:xsd="http://www.w3.org/2001/XMLSchema" xmlns:xs="http://www.w3.org/2001/XMLSchema" xmlns:p="http://schemas.microsoft.com/office/2006/metadata/properties" xmlns:ns2="11feb33f-abdb-4ce5-8822-6a4a15d1ce4b" xmlns:ns3="397e4125-4451-4c21-a14c-91aae4068bd4" targetNamespace="http://schemas.microsoft.com/office/2006/metadata/properties" ma:root="true" ma:fieldsID="f2aedac65f46e6d70e8195e3e50ff33f" ns2:_="" ns3:_="">
    <xsd:import namespace="11feb33f-abdb-4ce5-8822-6a4a15d1ce4b"/>
    <xsd:import namespace="397e4125-4451-4c21-a14c-91aae4068b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feb33f-abdb-4ce5-8822-6a4a15d1ce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ledmærker" ma:readOnly="false" ma:fieldId="{5cf76f15-5ced-4ddc-b409-7134ff3c332f}" ma:taxonomyMulti="true" ma:sspId="c9dffe88-f9b9-4598-9c67-4af0d1125e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7e4125-4451-4c21-a14c-91aae4068bd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3d75145c-8ba2-4de1-b603-776281f80beb}" ma:internalName="TaxCatchAll" ma:showField="CatchAllData" ma:web="397e4125-4451-4c21-a14c-91aae4068b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F2B8F7-0616-4324-8CD7-E44DD28CB1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8ACDD8-1D7E-44D6-A355-EE19B9272760}"/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666</Words>
  <Application>Microsoft Macintosh PowerPoint</Application>
  <PresentationFormat>Widescreen</PresentationFormat>
  <Paragraphs>148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Barlow</vt:lpstr>
      <vt:lpstr>Barlow SemiBold</vt:lpstr>
      <vt:lpstr>Calibri</vt:lpstr>
      <vt:lpstr>Calibri Light</vt:lpstr>
      <vt:lpstr>Courier New</vt:lpstr>
      <vt:lpstr>Questa-Regular</vt:lpstr>
      <vt:lpstr>Wingdings</vt:lpstr>
      <vt:lpstr>Office-tema</vt:lpstr>
      <vt:lpstr>Webinar 26. oktober 2023</vt:lpstr>
      <vt:lpstr>Program</vt:lpstr>
      <vt:lpstr>Overordnet bestemmelse af bestyrelsens opgaver</vt:lpstr>
      <vt:lpstr>Friskoleloven</vt:lpstr>
      <vt:lpstr>Bestyrelsens formelle ansvar</vt:lpstr>
      <vt:lpstr>Strategisk tilgang</vt:lpstr>
      <vt:lpstr>Bestyrelsens arbejdsfokus</vt:lpstr>
      <vt:lpstr>Delområder - overblik</vt:lpstr>
      <vt:lpstr>Delelementer i bestyrelsesarbejdet I</vt:lpstr>
      <vt:lpstr>Delelementer i bestyrelsesarbejdet II</vt:lpstr>
      <vt:lpstr>Delelementer i bestyrelsesarbejdet III</vt:lpstr>
      <vt:lpstr>OM FORÆLDRESAMARBEJDE</vt:lpstr>
      <vt:lpstr>Bredde i bestyrelsens kompetencer</vt:lpstr>
      <vt:lpstr>PowerPoint Presentation</vt:lpstr>
      <vt:lpstr>PowerPoint Presentation</vt:lpstr>
      <vt:lpstr>PowerPoint Presentation</vt:lpstr>
      <vt:lpstr>En forretningsorden kan bl.a. indeholde:</vt:lpstr>
      <vt:lpstr>PowerPoint Presentation</vt:lpstr>
      <vt:lpstr>Spørgsmål og kommentarer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Søren Filbert</dc:creator>
  <cp:lastModifiedBy>Jakob Carl Christensen</cp:lastModifiedBy>
  <cp:revision>40</cp:revision>
  <dcterms:created xsi:type="dcterms:W3CDTF">2022-10-03T10:58:45Z</dcterms:created>
  <dcterms:modified xsi:type="dcterms:W3CDTF">2023-10-23T16:26:56Z</dcterms:modified>
</cp:coreProperties>
</file>