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sldIdLst>
    <p:sldId id="306" r:id="rId4"/>
    <p:sldId id="264" r:id="rId5"/>
    <p:sldId id="279" r:id="rId6"/>
    <p:sldId id="262" r:id="rId7"/>
    <p:sldId id="291" r:id="rId8"/>
    <p:sldId id="25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08" r:id="rId18"/>
    <p:sldId id="307" r:id="rId19"/>
    <p:sldId id="309" r:id="rId20"/>
    <p:sldId id="303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E4F"/>
    <a:srgbClr val="B8D2C2"/>
    <a:srgbClr val="3E5044"/>
    <a:srgbClr val="849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/>
    <p:restoredTop sz="95680"/>
  </p:normalViewPr>
  <p:slideViewPr>
    <p:cSldViewPr snapToGrid="0">
      <p:cViewPr varScale="1">
        <p:scale>
          <a:sx n="103" d="100"/>
          <a:sy n="103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43FD2-448A-47E8-9CF8-978273E83C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03966-EAB3-4E1D-8A5F-A234533EC7DF}">
      <dgm:prSet/>
      <dgm:spPr/>
      <dgm:t>
        <a:bodyPr/>
        <a:lstStyle/>
        <a:p>
          <a:r>
            <a:rPr lang="en-GB"/>
            <a:t>Vi har – sammen med Lilleskolerne og DSSV – inviteret os selv på besøg hos ministeren</a:t>
          </a:r>
          <a:endParaRPr lang="en-US"/>
        </a:p>
      </dgm:t>
    </dgm:pt>
    <dgm:pt modelId="{19025B66-1BAB-4ADB-B52A-00559814CC44}" type="parTrans" cxnId="{99D94C4F-A14D-42A1-AB44-5BF48B1E04C2}">
      <dgm:prSet/>
      <dgm:spPr/>
      <dgm:t>
        <a:bodyPr/>
        <a:lstStyle/>
        <a:p>
          <a:endParaRPr lang="en-US"/>
        </a:p>
      </dgm:t>
    </dgm:pt>
    <dgm:pt modelId="{7CF6CD35-C3BD-4EA1-B440-963BB4D29967}" type="sibTrans" cxnId="{99D94C4F-A14D-42A1-AB44-5BF48B1E04C2}">
      <dgm:prSet/>
      <dgm:spPr/>
      <dgm:t>
        <a:bodyPr/>
        <a:lstStyle/>
        <a:p>
          <a:endParaRPr lang="en-US"/>
        </a:p>
      </dgm:t>
    </dgm:pt>
    <dgm:pt modelId="{8C5FC056-95EC-4BE1-BEC6-2D496125C477}">
      <dgm:prSet/>
      <dgm:spPr/>
      <dgm:t>
        <a:bodyPr/>
        <a:lstStyle/>
        <a:p>
          <a:r>
            <a:rPr lang="en-GB" b="0" i="0" dirty="0" err="1"/>
            <a:t>Efterskoleforeningens</a:t>
          </a:r>
          <a:r>
            <a:rPr lang="en-GB" b="0" i="0" dirty="0"/>
            <a:t> </a:t>
          </a:r>
          <a:r>
            <a:rPr lang="en-GB" b="0" i="0" dirty="0" err="1"/>
            <a:t>Årsmøde</a:t>
          </a:r>
          <a:r>
            <a:rPr lang="en-GB" b="0" i="0" dirty="0"/>
            <a:t>:</a:t>
          </a:r>
        </a:p>
        <a:p>
          <a:r>
            <a:rPr lang="da-DK" b="0" i="0" dirty="0"/>
            <a:t>Demokratisk dannelse ---- Trivsel ---- Stærke fællesskaber, hvor man møder andre unge end dem, man er vokset op med ---- Håndværk ----Klima </a:t>
          </a:r>
          <a:endParaRPr lang="en-US" dirty="0"/>
        </a:p>
      </dgm:t>
    </dgm:pt>
    <dgm:pt modelId="{9BB77FB9-EEC4-433F-97D4-459076910ACC}" type="parTrans" cxnId="{9351B83D-E7DD-414F-9706-93C403097BE7}">
      <dgm:prSet/>
      <dgm:spPr/>
      <dgm:t>
        <a:bodyPr/>
        <a:lstStyle/>
        <a:p>
          <a:endParaRPr lang="en-US"/>
        </a:p>
      </dgm:t>
    </dgm:pt>
    <dgm:pt modelId="{6FC247CA-1592-4BC3-826D-A5E96ABE65CB}" type="sibTrans" cxnId="{9351B83D-E7DD-414F-9706-93C403097BE7}">
      <dgm:prSet/>
      <dgm:spPr/>
      <dgm:t>
        <a:bodyPr/>
        <a:lstStyle/>
        <a:p>
          <a:endParaRPr lang="en-US"/>
        </a:p>
      </dgm:t>
    </dgm:pt>
    <dgm:pt modelId="{CC1B99EC-A9F4-4C42-A2E0-566888F5D0FC}" type="pres">
      <dgm:prSet presAssocID="{8C143FD2-448A-47E8-9CF8-978273E83C03}" presName="linear" presStyleCnt="0">
        <dgm:presLayoutVars>
          <dgm:animLvl val="lvl"/>
          <dgm:resizeHandles val="exact"/>
        </dgm:presLayoutVars>
      </dgm:prSet>
      <dgm:spPr/>
    </dgm:pt>
    <dgm:pt modelId="{874457ED-1FBB-084A-B54B-04963EA7E4AC}" type="pres">
      <dgm:prSet presAssocID="{75203966-EAB3-4E1D-8A5F-A234533EC7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AB2994-08C2-294E-8CBC-E5E54FB372F3}" type="pres">
      <dgm:prSet presAssocID="{7CF6CD35-C3BD-4EA1-B440-963BB4D29967}" presName="spacer" presStyleCnt="0"/>
      <dgm:spPr/>
    </dgm:pt>
    <dgm:pt modelId="{ED430C45-8235-5341-BB5F-C8D97BEA4DF0}" type="pres">
      <dgm:prSet presAssocID="{8C5FC056-95EC-4BE1-BEC6-2D496125C4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67C11E-94FE-C844-AE1C-3D8B0399EC87}" type="presOf" srcId="{75203966-EAB3-4E1D-8A5F-A234533EC7DF}" destId="{874457ED-1FBB-084A-B54B-04963EA7E4AC}" srcOrd="0" destOrd="0" presId="urn:microsoft.com/office/officeart/2005/8/layout/vList2"/>
    <dgm:cxn modelId="{9351B83D-E7DD-414F-9706-93C403097BE7}" srcId="{8C143FD2-448A-47E8-9CF8-978273E83C03}" destId="{8C5FC056-95EC-4BE1-BEC6-2D496125C477}" srcOrd="1" destOrd="0" parTransId="{9BB77FB9-EEC4-433F-97D4-459076910ACC}" sibTransId="{6FC247CA-1592-4BC3-826D-A5E96ABE65CB}"/>
    <dgm:cxn modelId="{99D94C4F-A14D-42A1-AB44-5BF48B1E04C2}" srcId="{8C143FD2-448A-47E8-9CF8-978273E83C03}" destId="{75203966-EAB3-4E1D-8A5F-A234533EC7DF}" srcOrd="0" destOrd="0" parTransId="{19025B66-1BAB-4ADB-B52A-00559814CC44}" sibTransId="{7CF6CD35-C3BD-4EA1-B440-963BB4D29967}"/>
    <dgm:cxn modelId="{319169A7-DED8-2542-942F-EFD8614C6593}" type="presOf" srcId="{8C5FC056-95EC-4BE1-BEC6-2D496125C477}" destId="{ED430C45-8235-5341-BB5F-C8D97BEA4DF0}" srcOrd="0" destOrd="0" presId="urn:microsoft.com/office/officeart/2005/8/layout/vList2"/>
    <dgm:cxn modelId="{CAA471A8-DE4B-5D41-BD97-CBF6CF033300}" type="presOf" srcId="{8C143FD2-448A-47E8-9CF8-978273E83C03}" destId="{CC1B99EC-A9F4-4C42-A2E0-566888F5D0FC}" srcOrd="0" destOrd="0" presId="urn:microsoft.com/office/officeart/2005/8/layout/vList2"/>
    <dgm:cxn modelId="{8D74F3CF-F89C-7744-B907-7B33E08CF920}" type="presParOf" srcId="{CC1B99EC-A9F4-4C42-A2E0-566888F5D0FC}" destId="{874457ED-1FBB-084A-B54B-04963EA7E4AC}" srcOrd="0" destOrd="0" presId="urn:microsoft.com/office/officeart/2005/8/layout/vList2"/>
    <dgm:cxn modelId="{459B8097-8124-784E-905D-BAA031471EE3}" type="presParOf" srcId="{CC1B99EC-A9F4-4C42-A2E0-566888F5D0FC}" destId="{72AB2994-08C2-294E-8CBC-E5E54FB372F3}" srcOrd="1" destOrd="0" presId="urn:microsoft.com/office/officeart/2005/8/layout/vList2"/>
    <dgm:cxn modelId="{361EB02B-02B1-AB41-9406-1209BC3DA951}" type="presParOf" srcId="{CC1B99EC-A9F4-4C42-A2E0-566888F5D0FC}" destId="{ED430C45-8235-5341-BB5F-C8D97BEA4D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457ED-1FBB-084A-B54B-04963EA7E4AC}">
      <dsp:nvSpPr>
        <dsp:cNvPr id="0" name=""/>
        <dsp:cNvSpPr/>
      </dsp:nvSpPr>
      <dsp:spPr>
        <a:xfrm>
          <a:off x="0" y="55797"/>
          <a:ext cx="10515600" cy="20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Vi har – sammen med Lilleskolerne og DSSV – inviteret os selv på besøg hos ministeren</a:t>
          </a:r>
          <a:endParaRPr lang="en-US" sz="2700" kern="1200"/>
        </a:p>
      </dsp:txBody>
      <dsp:txXfrm>
        <a:off x="101586" y="157383"/>
        <a:ext cx="10312428" cy="1877819"/>
      </dsp:txXfrm>
    </dsp:sp>
    <dsp:sp modelId="{ED430C45-8235-5341-BB5F-C8D97BEA4DF0}">
      <dsp:nvSpPr>
        <dsp:cNvPr id="0" name=""/>
        <dsp:cNvSpPr/>
      </dsp:nvSpPr>
      <dsp:spPr>
        <a:xfrm>
          <a:off x="0" y="2214549"/>
          <a:ext cx="10515600" cy="20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 err="1"/>
            <a:t>Efterskoleforeningens</a:t>
          </a:r>
          <a:r>
            <a:rPr lang="en-GB" sz="2700" b="0" i="0" kern="1200" dirty="0"/>
            <a:t> </a:t>
          </a:r>
          <a:r>
            <a:rPr lang="en-GB" sz="2700" b="0" i="0" kern="1200" dirty="0" err="1"/>
            <a:t>Årsmøde</a:t>
          </a:r>
          <a:r>
            <a:rPr lang="en-GB" sz="2700" b="0" i="0" kern="1200" dirty="0"/>
            <a:t>: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b="0" i="0" kern="1200" dirty="0"/>
            <a:t>Demokratisk dannelse ---- Trivsel ---- Stærke fællesskaber, hvor man møder andre unge end dem, man er vokset op med ---- Håndværk ----Klima </a:t>
          </a:r>
          <a:endParaRPr lang="en-US" sz="2700" kern="1200" dirty="0"/>
        </a:p>
      </dsp:txBody>
      <dsp:txXfrm>
        <a:off x="101586" y="2316135"/>
        <a:ext cx="10312428" cy="187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3095F-74C3-5E46-9B91-98AB8BA459AD}" type="datetimeFigureOut">
              <a:rPr lang="da-DK" smtClean="0"/>
              <a:t>19.04.2023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4D41D-479C-E74B-A4C3-1B3E35D30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9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3FFFB-5427-C0AB-2E34-9D27F64DD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353F70-0C49-1710-37B5-ACBA999F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2F676A-440A-D53D-0486-6337340F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DD30-B3AE-054D-84B9-0C53DCA341DC}" type="datetime1">
              <a:rPr lang="da-DK" smtClean="0"/>
              <a:t>19.04.2023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1EA2AA-2C96-7FC9-D430-9400B1E7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8E431B-5748-91B5-5802-AE758E21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F398FD3F-942D-C397-2249-565274EE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480"/>
          <a:stretch/>
        </p:blipFill>
        <p:spPr>
          <a:xfrm>
            <a:off x="139781" y="6182879"/>
            <a:ext cx="482438" cy="5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E558F-8B13-200E-8267-432B3AD6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6730B5-565D-7ED5-7B1D-53FCAD7E7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594657-9259-7844-54B5-6F5C81AA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1324-5D1F-DB43-A9C5-F406A7E01EE7}" type="datetime1">
              <a:rPr lang="da-DK" smtClean="0"/>
              <a:t>19.04.2023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8F89C1-50F7-5BFC-2DFC-026E0D6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E0AAA4-9F4F-73A9-CDBA-FE8B1927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07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D567F8-9F2B-5B83-C0B9-769483F9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E0103F3-E711-2ECD-C9F9-88F23C95F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F5753D-9A90-9A0D-72B5-08A74A2C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81BC-3052-7A4F-B95B-83D65CF4D082}" type="datetime1">
              <a:rPr lang="da-DK" smtClean="0"/>
              <a:t>19.04.2023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55BED-1E11-3BF2-54DE-9FA66B19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CB94EA-E6B9-F479-D7EF-9221C84B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72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FEDF8-6D05-175E-12C2-C3DFB102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A1011F-B5A2-EB4F-C57A-A009AB0E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56A2-1C95-2B4A-98EE-90DD5BD0173E}" type="datetime1">
              <a:rPr lang="da-DK" smtClean="0"/>
              <a:t>19.04.2023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902E17-2EB4-D10B-842D-B811B177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EF7DB9-DC1F-87C8-F27F-66FD9FD2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1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B6C73-5B9A-D3A9-91C7-02499212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9A39C7-D37B-92F8-18D6-DD37FF0B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C70E32-73B6-06E0-0DE6-FFA16B79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4E6A-B1D3-3E4D-85F9-2E1125156608}" type="datetime1">
              <a:rPr lang="da-DK" smtClean="0"/>
              <a:t>19.04.2023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68455D-517D-E3BD-532A-4CCF120C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E90DB3-EFE1-FA9C-9BC7-E3FD7C46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0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3DCC6-B0AF-1136-2051-5A2DD2DB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7AE4D9-4892-B551-0C08-B9FC93AC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FD4CE1-15BA-94BE-EC49-9E69500E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5CC-DCB6-C441-AC86-28EABB0F07EF}" type="datetime1">
              <a:rPr lang="da-DK" smtClean="0"/>
              <a:t>19.04.2023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CB8EC9-E280-19B0-3005-33613B17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DF585A-3AD1-BA20-D444-AABCAB19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68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79F0C-43E8-2638-DB4C-DEE29CA2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6213C-586E-7285-BABE-1D118E9E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383151A-16C6-C47E-4008-2A34D7AF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207931-80C3-78F2-6A70-1410C1BF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527B-220A-0843-AEFC-FC6981CD50F1}" type="datetime1">
              <a:rPr lang="da-DK" smtClean="0"/>
              <a:t>19.04.2023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7940FE-0044-9E60-17C2-87D2F6A5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33E7B9D-8ED4-434D-7BDD-5FEEEAE9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2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D4265-1D37-2250-8C18-7CCD2D3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477840-5580-5416-8D34-A5354B4F9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A20B2B-B957-49FE-E827-9D40DC89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70065F4-D2ED-C3EC-1400-37D1631F9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3E8FCE-FF7E-B482-3AC5-476CD019A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99098E-8D46-D38F-617D-DD98912C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F34-C914-8447-AFF6-53918036C622}" type="datetime1">
              <a:rPr lang="da-DK" smtClean="0"/>
              <a:t>19.04.2023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A95A5D-39FC-0702-8C57-EFE537F0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24CDFBD-BE1E-069F-B121-1073A335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4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E2246-E3CA-C91F-77C9-4B47F908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CE2BD2-86F7-2BDA-F904-E5B3291D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F9D-889C-E24D-89B5-E3C6EC3FC871}" type="datetime1">
              <a:rPr lang="da-DK" smtClean="0"/>
              <a:t>19.04.2023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3323-A2CC-145D-CA25-C1B3757A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F2BF5F-0D5E-5327-126C-A97CC20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49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0F38CC2-4ADA-7EBC-EED4-039505DB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8D38-250F-564B-9288-087BBFD37486}" type="datetime1">
              <a:rPr lang="da-DK" smtClean="0"/>
              <a:t>19.04.2023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255926-D3B3-91E4-E768-B7AA6ABB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33BD3-DC2E-E1FB-2A50-1E7C774A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70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8E80B-0583-3307-8593-8DBB0DBC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D1A3C3-80D1-7F77-A38B-E34AF543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DE3DA-4707-83B5-3608-6B65E393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50B38B-3885-BD22-7B57-9822EFFA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C2A4-8BD5-5F4A-85E9-03592641DF5E}" type="datetime1">
              <a:rPr lang="da-DK" smtClean="0"/>
              <a:t>19.04.2023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3CF053-DBA5-BB4F-9DD1-BFF28873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A1D930-4D36-E0C9-123B-12043BA6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2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ECAFE-E172-08F7-26F9-D0AC78B2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7E3B91E-C481-C1AE-4D26-960CBF320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36A61C-3CBF-5F79-99D9-BC27C55D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6C52EB-9BB9-23DA-383E-8A680ED8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8B1-2F29-4843-AF60-37791B06171F}" type="datetime1">
              <a:rPr lang="da-DK" smtClean="0"/>
              <a:t>19.04.2023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424331-B26C-54F2-A00B-48F8B97C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6B4FCA-359C-165C-FDFC-2509FDE0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89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7DE418F-E806-3784-4D8C-EFBE19E3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63115C-D0F6-FE45-D760-7297CB86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430666-A899-70A5-E8E3-5BF5DCEA4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CC16-967A-7649-8E28-33690D0F8D2D}" type="datetime1">
              <a:rPr lang="da-DK" smtClean="0"/>
              <a:t>19.04.2023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77D392-9993-ED12-CE53-DDB77DB4F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6E58B6-4527-526E-7BA9-CA6CAC5AE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0" y="3862897"/>
            <a:ext cx="12204000" cy="984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61418"/>
          </a:xfrm>
          <a:solidFill>
            <a:srgbClr val="3E5044"/>
          </a:solidFill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chemeClr val="bg1"/>
                </a:solidFill>
                <a:latin typeface="Barlow SemiBold" pitchFamily="2" charset="77"/>
                <a:ea typeface="Baskerville" panose="02020502070401020303" pitchFamily="18" charset="0"/>
              </a:rPr>
              <a:t>Skoleledermøde F23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62" y="4355160"/>
            <a:ext cx="10007855" cy="1818051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Torsdag den 13. april på Filipskolen, Amager</a:t>
            </a:r>
          </a:p>
          <a:p>
            <a:pPr algn="l"/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Onsdag den 19. april på Klippen i Voel</a:t>
            </a:r>
          </a:p>
          <a:p>
            <a:pPr algn="l"/>
            <a:endParaRPr lang="da-DK" sz="16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FCF08CD-2126-AD40-4F79-3FBDA2CA7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2" y="6173211"/>
            <a:ext cx="2251706" cy="61562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F82D690-1C44-0E3C-4A40-27E6C5CF0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" y="1024870"/>
            <a:ext cx="12189511" cy="30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4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Fra </a:t>
            </a:r>
            <a:r>
              <a:rPr lang="da-DK" sz="4400" dirty="0" err="1">
                <a:solidFill>
                  <a:schemeClr val="bg1"/>
                </a:solidFill>
                <a:latin typeface="Barlow" pitchFamily="2" charset="77"/>
              </a:rPr>
              <a:t>STUKs</a:t>
            </a:r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 tilsynsplan 2023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10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da-DK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Der er fire typer af tilsyn:  </a:t>
            </a:r>
            <a:endParaRPr lang="da-DK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da-DK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a-DK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Risikobaseret (på baggrund af indikatorer) </a:t>
            </a:r>
            <a:endParaRPr lang="da-DK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a-DK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Tematisk emner der går på tværs (fagligt, økonomisk mv) </a:t>
            </a:r>
            <a:endParaRPr lang="da-DK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a-DK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Undersøgende (forebyggende) </a:t>
            </a:r>
            <a:endParaRPr lang="da-DK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a-DK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Enkeltsag (på baggrund af aktuelt stof, klager </a:t>
            </a:r>
            <a:r>
              <a:rPr lang="da-DK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osv</a:t>
            </a:r>
            <a:r>
              <a:rPr lang="da-DK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 </a:t>
            </a:r>
            <a:endParaRPr lang="da-DK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3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Det må vi forvente i 2023: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Tilsyn med frihed og folkestyre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Stå mål med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Specialundervisning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Tilsyn med udskrivninger, herunder </a:t>
            </a:r>
            <a:r>
              <a:rPr lang="da-DK" sz="2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procedurer</a:t>
            </a: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Prøver, forlænget prøvetid, fritagelse mv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Udsatte elever, herunder procedurer, så der ikke optages nogen, man ikke er kvalificeret til at håndtere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Vedtægter (ingen aktivitet, ”bilags-ordning”, enkeltstående tilsyn?)</a:t>
            </a:r>
          </a:p>
        </p:txBody>
      </p:sp>
    </p:spTree>
    <p:extLst>
      <p:ext uri="{BB962C8B-B14F-4D97-AF65-F5344CB8AC3E}">
        <p14:creationId xmlns:p14="http://schemas.microsoft.com/office/powerpoint/2010/main" val="35252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B1A5F-1CB0-7E88-8E3F-3DA1C4C0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DK" dirty="0">
                <a:solidFill>
                  <a:srgbClr val="FFFFFF"/>
                </a:solidFill>
              </a:rPr>
              <a:t>Politik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14DD-D133-7284-ABF8-687F9922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rtl="0" fontAlgn="base">
              <a:buNone/>
            </a:pPr>
            <a:r>
              <a:rPr lang="en-GB" sz="2600" u="sng" dirty="0" err="1">
                <a:latin typeface="Calibri" panose="020F0502020204030204" pitchFamily="34" charset="0"/>
              </a:rPr>
              <a:t>Møder</a:t>
            </a:r>
            <a:r>
              <a:rPr lang="en-GB" sz="2600" u="sng" dirty="0">
                <a:latin typeface="Calibri" panose="020F0502020204030204" pitchFamily="34" charset="0"/>
              </a:rPr>
              <a:t> </a:t>
            </a:r>
            <a:r>
              <a:rPr lang="en-GB" sz="2600" u="sng" dirty="0" err="1">
                <a:latin typeface="Calibri" panose="020F0502020204030204" pitchFamily="34" charset="0"/>
              </a:rPr>
              <a:t>afholdt</a:t>
            </a:r>
            <a:r>
              <a:rPr lang="en-GB" sz="2600" u="sng" dirty="0">
                <a:latin typeface="Calibri" panose="020F0502020204030204" pitchFamily="34" charset="0"/>
              </a:rPr>
              <a:t> med</a:t>
            </a:r>
          </a:p>
          <a:p>
            <a:pPr rtl="0" fontAlgn="base">
              <a:buFontTx/>
              <a:buChar char="-"/>
            </a:pPr>
            <a:r>
              <a:rPr lang="en-GB" sz="2600" b="0" i="0" dirty="0">
                <a:effectLst/>
                <a:latin typeface="Calibri" panose="020F0502020204030204" pitchFamily="34" charset="0"/>
              </a:rPr>
              <a:t>Helena </a:t>
            </a:r>
            <a:r>
              <a:rPr lang="en-GB" sz="2600" b="0" i="0" dirty="0" err="1">
                <a:effectLst/>
                <a:latin typeface="Calibri" panose="020F0502020204030204" pitchFamily="34" charset="0"/>
              </a:rPr>
              <a:t>Artman</a:t>
            </a:r>
            <a:r>
              <a:rPr lang="en-GB" sz="2600" dirty="0" err="1">
                <a:latin typeface="Calibri" panose="020F0502020204030204" pitchFamily="34" charset="0"/>
              </a:rPr>
              <a:t>n</a:t>
            </a:r>
            <a:r>
              <a:rPr lang="en-GB" sz="2600" dirty="0">
                <a:latin typeface="Calibri" panose="020F0502020204030204" pitchFamily="34" charset="0"/>
              </a:rPr>
              <a:t> Andresen (LA)</a:t>
            </a:r>
          </a:p>
          <a:p>
            <a:pPr rtl="0" fontAlgn="base">
              <a:buFontTx/>
              <a:buChar char="-"/>
            </a:pPr>
            <a:r>
              <a:rPr lang="en-GB" sz="2600" b="0" i="0" dirty="0">
                <a:effectLst/>
                <a:latin typeface="Calibri" panose="020F0502020204030204" pitchFamily="34" charset="0"/>
              </a:rPr>
              <a:t>Helene </a:t>
            </a:r>
            <a:r>
              <a:rPr lang="en-GB" sz="2600" b="0" i="0" dirty="0" err="1">
                <a:effectLst/>
                <a:latin typeface="Calibri" panose="020F0502020204030204" pitchFamily="34" charset="0"/>
              </a:rPr>
              <a:t>Brydensholt</a:t>
            </a:r>
            <a:r>
              <a:rPr lang="en-GB" sz="2600" b="0" i="0" dirty="0">
                <a:effectLst/>
                <a:latin typeface="Calibri" panose="020F0502020204030204" pitchFamily="34" charset="0"/>
              </a:rPr>
              <a:t> (ALT)</a:t>
            </a:r>
          </a:p>
          <a:p>
            <a:pPr rtl="0" fontAlgn="base">
              <a:buFontTx/>
              <a:buChar char="-"/>
            </a:pPr>
            <a:r>
              <a:rPr lang="en-GB" sz="2600" dirty="0">
                <a:latin typeface="Calibri" panose="020F0502020204030204" pitchFamily="34" charset="0"/>
              </a:rPr>
              <a:t>Anni </a:t>
            </a:r>
            <a:r>
              <a:rPr lang="en-GB" sz="2600" dirty="0" err="1">
                <a:latin typeface="Calibri" panose="020F0502020204030204" pitchFamily="34" charset="0"/>
              </a:rPr>
              <a:t>Mathiesen</a:t>
            </a:r>
            <a:r>
              <a:rPr lang="en-GB" sz="2600" dirty="0">
                <a:latin typeface="Calibri" panose="020F0502020204030204" pitchFamily="34" charset="0"/>
              </a:rPr>
              <a:t> (</a:t>
            </a:r>
            <a:r>
              <a:rPr lang="en-GB" sz="2600" dirty="0" err="1">
                <a:latin typeface="Calibri" panose="020F0502020204030204" pitchFamily="34" charset="0"/>
              </a:rPr>
              <a:t>Venstre</a:t>
            </a:r>
            <a:r>
              <a:rPr lang="en-GB" sz="2600" dirty="0">
                <a:latin typeface="Calibri" panose="020F0502020204030204" pitchFamily="34" charset="0"/>
              </a:rPr>
              <a:t>)</a:t>
            </a:r>
          </a:p>
          <a:p>
            <a:pPr rtl="0" fontAlgn="base">
              <a:buFontTx/>
              <a:buChar char="-"/>
            </a:pPr>
            <a:endParaRPr lang="en-GB" sz="2600" b="0" i="0" dirty="0">
              <a:effectLst/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en-GB" sz="2600" b="0" i="0" dirty="0">
              <a:effectLst/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r>
              <a:rPr lang="en-GB" sz="2600" b="0" i="0" u="sng" dirty="0">
                <a:effectLst/>
                <a:latin typeface="Calibri" panose="020F0502020204030204" pitchFamily="34" charset="0"/>
              </a:rPr>
              <a:t>Anni </a:t>
            </a:r>
            <a:r>
              <a:rPr lang="en-GB" sz="2600" b="0" i="0" u="sng" dirty="0" err="1">
                <a:effectLst/>
                <a:latin typeface="Calibri" panose="020F0502020204030204" pitchFamily="34" charset="0"/>
              </a:rPr>
              <a:t>Mathiesens</a:t>
            </a:r>
            <a:r>
              <a:rPr lang="en-GB" sz="2600" b="0" i="0" u="sng" dirty="0">
                <a:effectLst/>
                <a:latin typeface="Calibri" panose="020F0502020204030204" pitchFamily="34" charset="0"/>
              </a:rPr>
              <a:t> </a:t>
            </a:r>
            <a:r>
              <a:rPr lang="en-GB" sz="2600" b="0" i="0" u="sng" dirty="0" err="1">
                <a:effectLst/>
                <a:latin typeface="Calibri" panose="020F0502020204030204" pitchFamily="34" charset="0"/>
              </a:rPr>
              <a:t>opfordring</a:t>
            </a:r>
            <a:r>
              <a:rPr lang="en-GB" sz="2600" b="0" i="0" u="sng" dirty="0">
                <a:effectLst/>
                <a:latin typeface="Calibri" panose="020F0502020204030204" pitchFamily="34" charset="0"/>
              </a:rPr>
              <a:t> </a:t>
            </a:r>
            <a:r>
              <a:rPr lang="en-GB" sz="2600" b="0" i="0" u="sng" dirty="0" err="1">
                <a:effectLst/>
                <a:latin typeface="Calibri" panose="020F0502020204030204" pitchFamily="34" charset="0"/>
              </a:rPr>
              <a:t>til</a:t>
            </a:r>
            <a:r>
              <a:rPr lang="en-GB" sz="2600" b="0" i="0" u="sng" dirty="0">
                <a:effectLst/>
                <a:latin typeface="Calibri" panose="020F0502020204030204" pitchFamily="34" charset="0"/>
              </a:rPr>
              <a:t> at lave </a:t>
            </a:r>
            <a:r>
              <a:rPr lang="en-GB" sz="2600" b="0" i="0" u="sng" dirty="0" err="1">
                <a:effectLst/>
                <a:latin typeface="Calibri" panose="020F0502020204030204" pitchFamily="34" charset="0"/>
              </a:rPr>
              <a:t>en</a:t>
            </a:r>
            <a:r>
              <a:rPr lang="en-GB" sz="2600" b="0" i="0" u="sng" dirty="0">
                <a:effectLst/>
                <a:latin typeface="Calibri" panose="020F0502020204030204" pitchFamily="34" charset="0"/>
              </a:rPr>
              <a:t> </a:t>
            </a:r>
            <a:r>
              <a:rPr lang="en-GB" sz="2600" b="0" i="0" u="sng" dirty="0" err="1">
                <a:effectLst/>
                <a:latin typeface="Calibri" panose="020F0502020204030204" pitchFamily="34" charset="0"/>
              </a:rPr>
              <a:t>liste</a:t>
            </a:r>
            <a:r>
              <a:rPr lang="en-GB" sz="2600" u="sng" dirty="0">
                <a:latin typeface="Calibri" panose="020F0502020204030204" pitchFamily="34" charset="0"/>
              </a:rPr>
              <a:t>:</a:t>
            </a:r>
          </a:p>
          <a:p>
            <a:pPr marL="0" indent="0" rtl="0" fontAlgn="base">
              <a:buNone/>
            </a:pPr>
            <a:r>
              <a:rPr lang="en-GB" sz="2600" dirty="0">
                <a:latin typeface="Calibri" panose="020F0502020204030204" pitchFamily="34" charset="0"/>
              </a:rPr>
              <a:t>Nu, </a:t>
            </a:r>
            <a:r>
              <a:rPr lang="en-GB" sz="2600" dirty="0" err="1">
                <a:latin typeface="Calibri" panose="020F0502020204030204" pitchFamily="34" charset="0"/>
              </a:rPr>
              <a:t>hvor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folkeskolen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sættes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fri</a:t>
            </a:r>
            <a:r>
              <a:rPr lang="en-GB" sz="2600" dirty="0">
                <a:latin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</a:rPr>
              <a:t>hvor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vil</a:t>
            </a:r>
            <a:r>
              <a:rPr lang="en-GB" sz="2600" dirty="0">
                <a:latin typeface="Calibri" panose="020F0502020204030204" pitchFamily="34" charset="0"/>
              </a:rPr>
              <a:t> vi </a:t>
            </a:r>
            <a:r>
              <a:rPr lang="en-GB" sz="2600" dirty="0" err="1">
                <a:latin typeface="Calibri" panose="020F0502020204030204" pitchFamily="34" charset="0"/>
              </a:rPr>
              <a:t>så</a:t>
            </a:r>
            <a:r>
              <a:rPr lang="en-GB" sz="2600" dirty="0">
                <a:latin typeface="Calibri" panose="020F0502020204030204" pitchFamily="34" charset="0"/>
              </a:rPr>
              <a:t> gerne have </a:t>
            </a:r>
            <a:r>
              <a:rPr lang="en-GB" sz="2600" dirty="0" err="1">
                <a:latin typeface="Calibri" panose="020F0502020204030204" pitchFamily="34" charset="0"/>
              </a:rPr>
              <a:t>frihed</a:t>
            </a:r>
            <a:r>
              <a:rPr lang="en-GB" sz="2600" dirty="0">
                <a:latin typeface="Calibri" panose="020F0502020204030204" pitchFamily="34" charset="0"/>
              </a:rPr>
              <a:t>: Jo mere </a:t>
            </a:r>
            <a:r>
              <a:rPr lang="en-GB" sz="2600" dirty="0" err="1">
                <a:latin typeface="Calibri" panose="020F0502020204030204" pitchFamily="34" charset="0"/>
              </a:rPr>
              <a:t>konkret</a:t>
            </a:r>
            <a:r>
              <a:rPr lang="en-GB" sz="2600" dirty="0">
                <a:latin typeface="Calibri" panose="020F0502020204030204" pitchFamily="34" charset="0"/>
              </a:rPr>
              <a:t>, jo </a:t>
            </a:r>
            <a:r>
              <a:rPr lang="en-GB" sz="2600" dirty="0" err="1">
                <a:latin typeface="Calibri" panose="020F0502020204030204" pitchFamily="34" charset="0"/>
              </a:rPr>
              <a:t>bedre</a:t>
            </a:r>
            <a:r>
              <a:rPr lang="en-GB" sz="2600" dirty="0">
                <a:latin typeface="Calibri" panose="020F0502020204030204" pitchFamily="34" charset="0"/>
              </a:rPr>
              <a:t>. Det </a:t>
            </a:r>
            <a:r>
              <a:rPr lang="en-GB" sz="2600" dirty="0" err="1">
                <a:latin typeface="Calibri" panose="020F0502020204030204" pitchFamily="34" charset="0"/>
              </a:rPr>
              <a:t>næste</a:t>
            </a:r>
            <a:r>
              <a:rPr lang="en-GB" sz="2600" dirty="0">
                <a:latin typeface="Calibri" panose="020F0502020204030204" pitchFamily="34" charset="0"/>
              </a:rPr>
              <a:t> halve </a:t>
            </a:r>
            <a:r>
              <a:rPr lang="en-GB" sz="2600" dirty="0" err="1">
                <a:latin typeface="Calibri" panose="020F0502020204030204" pitchFamily="34" charset="0"/>
              </a:rPr>
              <a:t>år</a:t>
            </a:r>
            <a:r>
              <a:rPr lang="en-GB" sz="2600" dirty="0">
                <a:latin typeface="Calibri" panose="020F0502020204030204" pitchFamily="34" charset="0"/>
              </a:rPr>
              <a:t> er der </a:t>
            </a:r>
            <a:r>
              <a:rPr lang="en-GB" sz="2600" dirty="0" err="1">
                <a:latin typeface="Calibri" panose="020F0502020204030204" pitchFamily="34" charset="0"/>
              </a:rPr>
              <a:t>gode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muligheder</a:t>
            </a:r>
            <a:r>
              <a:rPr lang="en-GB" sz="2600" dirty="0">
                <a:latin typeface="Calibri" panose="020F0502020204030204" pitchFamily="34" charset="0"/>
              </a:rPr>
              <a:t> for </a:t>
            </a:r>
            <a:r>
              <a:rPr lang="en-GB" sz="2600" dirty="0" err="1">
                <a:latin typeface="Calibri" panose="020F0502020204030204" pitchFamily="34" charset="0"/>
              </a:rPr>
              <a:t>forslag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til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forbedring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af</a:t>
            </a:r>
            <a:r>
              <a:rPr lang="en-GB" sz="2600" dirty="0">
                <a:latin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</a:rPr>
              <a:t>nuværende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</a:rPr>
              <a:t>vilkår</a:t>
            </a:r>
            <a:r>
              <a:rPr lang="en-GB" sz="2600" dirty="0">
                <a:latin typeface="Calibri" panose="020F0502020204030204" pitchFamily="34" charset="0"/>
              </a:rPr>
              <a:t>.</a:t>
            </a:r>
            <a:endParaRPr lang="en-GB" sz="2600" b="0" i="0" dirty="0">
              <a:effectLst/>
              <a:latin typeface="Calibri" panose="020F0502020204030204" pitchFamily="34" charset="0"/>
            </a:endParaRPr>
          </a:p>
          <a:p>
            <a:pPr rtl="0" fontAlgn="base">
              <a:buFontTx/>
              <a:buChar char="-"/>
            </a:pPr>
            <a:endParaRPr lang="en-GB" sz="26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1878B-6F4D-2893-B871-0F49A2DD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719B-BF46-EDD9-FC90-E2DE7040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BCD767-E5CA-8B45-B71B-ADE0E6A77CD4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pic>
        <p:nvPicPr>
          <p:cNvPr id="6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F7FA6FB-65A3-B16E-42A7-FE358D32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2" y="6173211"/>
            <a:ext cx="2251706" cy="6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1A5F-1CB0-7E88-8E3F-3DA1C4C068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08E4F"/>
          </a:solidFill>
        </p:spPr>
        <p:txBody>
          <a:bodyPr/>
          <a:lstStyle/>
          <a:p>
            <a:r>
              <a:rPr lang="en-DK" dirty="0"/>
              <a:t>Ministeren – Mathias Tesfaye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280F465-AE37-6524-B11A-464C52662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83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1878B-6F4D-2893-B871-0F49A2DD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719B-BF46-EDD9-FC90-E2DE7040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13</a:t>
            </a:fld>
            <a:endParaRPr lang="da-DK"/>
          </a:p>
        </p:txBody>
      </p:sp>
      <p:pic>
        <p:nvPicPr>
          <p:cNvPr id="6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663B4DD-A8FF-0631-420A-60A96712A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2" y="6173211"/>
            <a:ext cx="2251706" cy="6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Andet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14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Undervisningsmiljø og trivsel fra STIL er lukket land – vi må bruge </a:t>
            </a:r>
            <a:r>
              <a:rPr lang="da-DK" sz="4400">
                <a:solidFill>
                  <a:srgbClr val="3E5044"/>
                </a:solidFill>
                <a:latin typeface="Barlow" pitchFamily="2" charset="77"/>
              </a:rPr>
              <a:t>private leverandører</a:t>
            </a:r>
            <a:endParaRPr lang="en-DK" sz="4400" dirty="0">
              <a:solidFill>
                <a:srgbClr val="3E5044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466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14.30 Kaffepause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15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Kaffepause 14.30-15.00</a:t>
            </a:r>
          </a:p>
          <a:p>
            <a:pPr algn="l">
              <a:lnSpc>
                <a:spcPct val="110000"/>
              </a:lnSpc>
            </a:pPr>
            <a:endParaRPr lang="da-DK" sz="4400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endParaRPr lang="en-DK" sz="4400" dirty="0">
              <a:solidFill>
                <a:srgbClr val="3E5044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629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4" y="1685365"/>
            <a:ext cx="10434912" cy="4664145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Kristen skolekultur – hvad vil det sige og hvordan praktiserer vi det på skolen?</a:t>
            </a:r>
          </a:p>
          <a:p>
            <a:pPr marL="457200" indent="-457200" algn="l">
              <a:lnSpc>
                <a:spcPct val="170000"/>
              </a:lnSpc>
              <a:buAutoNum type="arabicPeriod"/>
            </a:pPr>
            <a:endParaRPr lang="da-DK" dirty="0">
              <a:solidFill>
                <a:schemeClr val="bg1"/>
              </a:solidFill>
              <a:latin typeface="Barlow" pitchFamily="2" charset="77"/>
            </a:endParaRPr>
          </a:p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Refleksion</a:t>
            </a:r>
          </a:p>
          <a:p>
            <a:pPr marL="342900" indent="-342900" algn="l">
              <a:lnSpc>
                <a:spcPct val="170000"/>
              </a:lnSpc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v/Mark Lindberg-Christensen (ØST)</a:t>
            </a:r>
          </a:p>
          <a:p>
            <a:pPr marL="342900" indent="-342900" algn="l">
              <a:lnSpc>
                <a:spcPct val="170000"/>
              </a:lnSpc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v/Mirjam Fibiger Olesen (VEST)</a:t>
            </a:r>
          </a:p>
          <a:p>
            <a:pPr algn="l">
              <a:lnSpc>
                <a:spcPct val="170000"/>
              </a:lnSpc>
            </a:pPr>
            <a:endParaRPr lang="da-DK" dirty="0">
              <a:solidFill>
                <a:schemeClr val="bg1"/>
              </a:solidFill>
              <a:latin typeface="Barlow" pitchFamily="2" charset="77"/>
            </a:endParaRPr>
          </a:p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Herefter fælles drøftelse om emnet – og måske idéer til, hvordan vi arbejder med dette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16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78FBB6C-2B32-03CB-C906-1FE2F05555C9}"/>
              </a:ext>
            </a:extLst>
          </p:cNvPr>
          <p:cNvSpPr txBox="1">
            <a:spLocks/>
          </p:cNvSpPr>
          <p:nvPr/>
        </p:nvSpPr>
        <p:spPr>
          <a:xfrm>
            <a:off x="878544" y="508490"/>
            <a:ext cx="10524564" cy="986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8800" dirty="0">
                <a:solidFill>
                  <a:schemeClr val="bg1"/>
                </a:solidFill>
                <a:latin typeface="Barlow" pitchFamily="2" charset="77"/>
              </a:rPr>
              <a:t>15.00 Best practice</a:t>
            </a:r>
            <a:endParaRPr lang="da-DK" sz="32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736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056"/>
            <a:ext cx="12204000" cy="9845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15.50 Næste gang vi mødes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17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85425-96AF-A7E5-75AC-046A2B26F336}"/>
              </a:ext>
            </a:extLst>
          </p:cNvPr>
          <p:cNvSpPr txBox="1"/>
          <p:nvPr/>
        </p:nvSpPr>
        <p:spPr>
          <a:xfrm>
            <a:off x="1173892" y="1507525"/>
            <a:ext cx="10111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600" dirty="0"/>
              <a:t>Vejlefjord ons. 4. – tor. 5. oktober </a:t>
            </a:r>
          </a:p>
          <a:p>
            <a:endParaRPr lang="en-DK" sz="3600" dirty="0"/>
          </a:p>
          <a:p>
            <a:r>
              <a:rPr lang="en-DK" sz="3600" dirty="0"/>
              <a:t>Skoleledermøderne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efteråret</a:t>
            </a:r>
            <a:r>
              <a:rPr lang="en-GB" sz="3600" dirty="0"/>
              <a:t> ’23:</a:t>
            </a:r>
          </a:p>
          <a:p>
            <a:pPr marL="571500" indent="-571500">
              <a:buFontTx/>
              <a:buChar char="-"/>
            </a:pPr>
            <a:r>
              <a:rPr lang="en-GB" sz="3600" dirty="0"/>
              <a:t>VEST: </a:t>
            </a:r>
            <a:r>
              <a:rPr lang="en-GB" sz="3600" dirty="0" err="1"/>
              <a:t>Ti</a:t>
            </a:r>
            <a:r>
              <a:rPr lang="en-GB" sz="3600" dirty="0"/>
              <a:t>. 7/11 </a:t>
            </a:r>
            <a:r>
              <a:rPr lang="en-GB" sz="3600" dirty="0" err="1"/>
              <a:t>på</a:t>
            </a:r>
            <a:r>
              <a:rPr lang="en-GB" sz="3600" dirty="0"/>
              <a:t> </a:t>
            </a:r>
            <a:r>
              <a:rPr lang="en-GB" sz="3600" dirty="0" err="1"/>
              <a:t>Bøgballe</a:t>
            </a:r>
            <a:endParaRPr lang="en-GB" sz="3600" dirty="0"/>
          </a:p>
          <a:p>
            <a:pPr marL="571500" indent="-571500">
              <a:buFontTx/>
              <a:buChar char="-"/>
            </a:pPr>
            <a:r>
              <a:rPr lang="en-GB" sz="3600" dirty="0"/>
              <a:t>ØST: To. 9/11 </a:t>
            </a:r>
            <a:r>
              <a:rPr lang="en-GB" sz="3600" dirty="0" err="1"/>
              <a:t>på</a:t>
            </a:r>
            <a:r>
              <a:rPr lang="en-GB" sz="3600" dirty="0"/>
              <a:t> </a:t>
            </a:r>
            <a:r>
              <a:rPr lang="en-GB" sz="3600" dirty="0" err="1"/>
              <a:t>Andreasskolen</a:t>
            </a:r>
            <a:endParaRPr lang="en-GB" sz="3600" dirty="0"/>
          </a:p>
          <a:p>
            <a:endParaRPr lang="en-GB" sz="3600" dirty="0"/>
          </a:p>
          <a:p>
            <a:r>
              <a:rPr lang="en-DK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8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056"/>
            <a:ext cx="12204000" cy="9845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15.55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85425-96AF-A7E5-75AC-046A2B26F336}"/>
              </a:ext>
            </a:extLst>
          </p:cNvPr>
          <p:cNvSpPr txBox="1"/>
          <p:nvPr/>
        </p:nvSpPr>
        <p:spPr>
          <a:xfrm>
            <a:off x="2255520" y="257556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600" dirty="0"/>
              <a:t>Skolelederen får det sidste ord...</a:t>
            </a:r>
          </a:p>
        </p:txBody>
      </p:sp>
    </p:spTree>
    <p:extLst>
      <p:ext uri="{BB962C8B-B14F-4D97-AF65-F5344CB8AC3E}">
        <p14:creationId xmlns:p14="http://schemas.microsoft.com/office/powerpoint/2010/main" val="334401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77"/>
            <a:ext cx="12192000" cy="984524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63" y="1936376"/>
            <a:ext cx="11287125" cy="443233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10.00		Kaffe</a:t>
            </a:r>
          </a:p>
          <a:p>
            <a:pPr algn="l">
              <a:lnSpc>
                <a:spcPct val="110000"/>
              </a:lnSpc>
            </a:pPr>
            <a:r>
              <a:rPr lang="da-DK" sz="2400" dirty="0">
                <a:solidFill>
                  <a:srgbClr val="3E5044"/>
                </a:solidFill>
                <a:latin typeface="Barlow" pitchFamily="2" charset="77"/>
              </a:rPr>
              <a:t>1</a:t>
            </a: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0.15		Velkomst v/skoleleder</a:t>
            </a:r>
          </a:p>
          <a:p>
            <a:pPr algn="l">
              <a:lnSpc>
                <a:spcPct val="110000"/>
              </a:lnSpc>
            </a:pPr>
            <a:r>
              <a:rPr lang="da-DK" sz="2400" dirty="0">
                <a:solidFill>
                  <a:srgbClr val="3E5044"/>
                </a:solidFill>
                <a:latin typeface="Barlow" pitchFamily="2" charset="77"/>
              </a:rPr>
              <a:t>11.00		Trivsel og gode oplevelser</a:t>
            </a:r>
          </a:p>
          <a:p>
            <a:pPr algn="l">
              <a:lnSpc>
                <a:spcPct val="110000"/>
              </a:lnSpc>
            </a:pPr>
            <a:r>
              <a:rPr lang="da-DK" sz="2400" dirty="0">
                <a:solidFill>
                  <a:srgbClr val="3E5044"/>
                </a:solidFill>
                <a:latin typeface="Barlow" pitchFamily="2" charset="77"/>
              </a:rPr>
              <a:t>11.30		Krifa– god arbejdslyst (Pernille Madsen)</a:t>
            </a:r>
          </a:p>
          <a:p>
            <a:pPr algn="l">
              <a:lnSpc>
                <a:spcPct val="110000"/>
              </a:lnSpc>
            </a:pPr>
            <a:r>
              <a:rPr lang="da-DK" sz="2400" dirty="0">
                <a:solidFill>
                  <a:srgbClr val="3E5044"/>
                </a:solidFill>
                <a:latin typeface="Barlow" pitchFamily="2" charset="77"/>
              </a:rPr>
              <a:t>12.00		Frokost</a:t>
            </a:r>
          </a:p>
          <a:p>
            <a:pPr algn="l">
              <a:lnSpc>
                <a:spcPct val="110000"/>
              </a:lnSpc>
            </a:pPr>
            <a:r>
              <a:rPr lang="en-DK" dirty="0">
                <a:solidFill>
                  <a:srgbClr val="3E5044"/>
                </a:solidFill>
                <a:latin typeface="Barlow" pitchFamily="2" charset="77"/>
              </a:rPr>
              <a:t>13.00		Fra FKF</a:t>
            </a:r>
          </a:p>
          <a:p>
            <a:pPr algn="l">
              <a:lnSpc>
                <a:spcPct val="110000"/>
              </a:lnSpc>
            </a:pPr>
            <a:r>
              <a:rPr lang="en-DK" sz="2400" dirty="0">
                <a:solidFill>
                  <a:srgbClr val="3E5044"/>
                </a:solidFill>
                <a:latin typeface="Barlow" pitchFamily="2" charset="77"/>
              </a:rPr>
              <a:t>14.30		Kaffepause</a:t>
            </a:r>
          </a:p>
          <a:p>
            <a:pPr algn="l">
              <a:lnSpc>
                <a:spcPct val="110000"/>
              </a:lnSpc>
            </a:pPr>
            <a:r>
              <a:rPr lang="en-DK" dirty="0">
                <a:solidFill>
                  <a:srgbClr val="3E5044"/>
                </a:solidFill>
                <a:latin typeface="Barlow" pitchFamily="2" charset="77"/>
              </a:rPr>
              <a:t>15.00		Best practice</a:t>
            </a:r>
          </a:p>
          <a:p>
            <a:pPr algn="l">
              <a:lnSpc>
                <a:spcPct val="110000"/>
              </a:lnSpc>
            </a:pPr>
            <a:r>
              <a:rPr lang="en-DK" sz="2400" dirty="0">
                <a:solidFill>
                  <a:srgbClr val="3E5044"/>
                </a:solidFill>
                <a:latin typeface="Barlow" pitchFamily="2" charset="77"/>
              </a:rPr>
              <a:t>16.00		Slut</a:t>
            </a:r>
            <a:endParaRPr lang="da-DK" sz="24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9EDCF4D-16DD-2552-DDFF-1355A1999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61418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chemeClr val="bg1"/>
                </a:solidFill>
                <a:latin typeface="Barlow SemiBold" pitchFamily="2" charset="77"/>
                <a:ea typeface="Baskerville" panose="02020502070401020303" pitchFamily="18" charset="0"/>
              </a:rPr>
              <a:t>Dagens program i hovedpunkter</a:t>
            </a:r>
          </a:p>
        </p:txBody>
      </p:sp>
    </p:spTree>
    <p:extLst>
      <p:ext uri="{BB962C8B-B14F-4D97-AF65-F5344CB8AC3E}">
        <p14:creationId xmlns:p14="http://schemas.microsoft.com/office/powerpoint/2010/main" val="338720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10.15 Velkomst v/skoleleder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Filipskolen: Kezia Bidstrup har ordet</a:t>
            </a:r>
          </a:p>
          <a:p>
            <a:pPr algn="l">
              <a:lnSpc>
                <a:spcPct val="110000"/>
              </a:lnSpc>
            </a:pPr>
            <a:endParaRPr lang="da-DK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Klippen: Karsten Gottenborg har ordet</a:t>
            </a:r>
          </a:p>
          <a:p>
            <a:pPr algn="l">
              <a:lnSpc>
                <a:spcPct val="110000"/>
              </a:lnSpc>
            </a:pPr>
            <a:endParaRPr lang="da-DK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Velkomst, lidt om skolen, andagt, sang</a:t>
            </a:r>
          </a:p>
          <a:p>
            <a:pPr algn="l">
              <a:lnSpc>
                <a:spcPct val="110000"/>
              </a:lnSpc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Præsentationsrunde v/JCC</a:t>
            </a:r>
          </a:p>
          <a:p>
            <a:pPr algn="l">
              <a:lnSpc>
                <a:spcPct val="110000"/>
              </a:lnSpc>
            </a:pPr>
            <a:endParaRPr lang="da-DK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endParaRPr lang="en-DK" dirty="0">
              <a:solidFill>
                <a:srgbClr val="3E5044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756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8488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rgbClr val="F08E4F"/>
                </a:solidFill>
                <a:latin typeface="Barlow" pitchFamily="2" charset="77"/>
                <a:ea typeface="Baskerville" panose="02020502070401020303" pitchFamily="18" charset="0"/>
              </a:rPr>
              <a:t>11.00 Trivsel og gode oplevelser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4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ED632111-5774-4E92-7325-FA9B22BE6D46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Samtale om gode oplevelser i smågrupper: ”Min mest inspirerende / trosstyrkende / bedste oplevelse siden sidst som leder på en fri, kristen skole”</a:t>
            </a:r>
          </a:p>
          <a:p>
            <a:pPr marL="457200" indent="-457200" algn="l">
              <a:lnSpc>
                <a:spcPct val="110000"/>
              </a:lnSpc>
              <a:buAutoNum type="arabicPeriod"/>
            </a:pPr>
            <a:endParaRPr lang="da-DK" dirty="0">
              <a:solidFill>
                <a:srgbClr val="3E5044"/>
              </a:solidFill>
              <a:latin typeface="Barlow" pitchFamily="2" charset="77"/>
            </a:endParaRPr>
          </a:p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11.30: Trivsel på vores arbejdspladser. Inspiration til dette arbejde.</a:t>
            </a:r>
          </a:p>
          <a:p>
            <a:pPr algn="l">
              <a:lnSpc>
                <a:spcPct val="110000"/>
              </a:lnSpc>
            </a:pPr>
            <a:r>
              <a:rPr lang="da-DK" dirty="0">
                <a:solidFill>
                  <a:srgbClr val="3E5044"/>
                </a:solidFill>
                <a:latin typeface="Barlow" pitchFamily="2" charset="77"/>
              </a:rPr>
              <a:t>Dagens gæst – Pernille Madsen, Krifa om ”God arbejdslyst”</a:t>
            </a:r>
          </a:p>
          <a:p>
            <a:pPr marL="457200" indent="-457200" algn="l">
              <a:lnSpc>
                <a:spcPct val="110000"/>
              </a:lnSpc>
              <a:buAutoNum type="arabicPeriod"/>
            </a:pPr>
            <a:endParaRPr lang="en-DK" dirty="0">
              <a:solidFill>
                <a:srgbClr val="3E5044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751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2776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rgbClr val="F08E4F"/>
                </a:solidFill>
                <a:latin typeface="Barlow" pitchFamily="2" charset="77"/>
              </a:rPr>
              <a:t>12.00 Frokost</a:t>
            </a:r>
            <a:endParaRPr lang="da-DK" sz="4400" dirty="0">
              <a:solidFill>
                <a:srgbClr val="F08E4F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5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0DF4C-B5C8-463B-CA34-A1E4002EA82D}"/>
              </a:ext>
            </a:extLst>
          </p:cNvPr>
          <p:cNvSpPr txBox="1"/>
          <p:nvPr/>
        </p:nvSpPr>
        <p:spPr>
          <a:xfrm>
            <a:off x="1371600" y="2483708"/>
            <a:ext cx="5027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600" dirty="0"/>
              <a:t>Frokostpause 12.00-13.00</a:t>
            </a:r>
          </a:p>
          <a:p>
            <a:endParaRPr lang="en-DK" sz="3600" dirty="0"/>
          </a:p>
          <a:p>
            <a:r>
              <a:rPr lang="en-DK" sz="3600" dirty="0"/>
              <a:t>Mulighed for at se skolen</a:t>
            </a:r>
          </a:p>
          <a:p>
            <a:r>
              <a:rPr lang="en-DK" sz="3600" dirty="0"/>
              <a:t>Klippen: 12.30</a:t>
            </a:r>
          </a:p>
          <a:p>
            <a:r>
              <a:rPr lang="en-DK" sz="3600" dirty="0"/>
              <a:t>Filipskolen: 16.00</a:t>
            </a:r>
          </a:p>
        </p:txBody>
      </p:sp>
    </p:spTree>
    <p:extLst>
      <p:ext uri="{BB962C8B-B14F-4D97-AF65-F5344CB8AC3E}">
        <p14:creationId xmlns:p14="http://schemas.microsoft.com/office/powerpoint/2010/main" val="48318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4" y="1685365"/>
            <a:ext cx="10434912" cy="4664145"/>
          </a:xfrm>
        </p:spPr>
        <p:txBody>
          <a:bodyPr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Evalueringer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da-DK" sz="2400" dirty="0">
                <a:solidFill>
                  <a:schemeClr val="bg1"/>
                </a:solidFill>
                <a:latin typeface="Barlow" pitchFamily="2" charset="77"/>
              </a:rPr>
              <a:t>Forespørgsler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Tilsyn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da-DK" sz="2400" dirty="0">
                <a:solidFill>
                  <a:schemeClr val="bg1"/>
                </a:solidFill>
                <a:latin typeface="Barlow" pitchFamily="2" charset="77"/>
              </a:rPr>
              <a:t>Politisk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da-DK" dirty="0">
                <a:solidFill>
                  <a:schemeClr val="bg1"/>
                </a:solidFill>
                <a:latin typeface="Barlow" pitchFamily="2" charset="77"/>
              </a:rPr>
              <a:t>Andet</a:t>
            </a:r>
            <a:endParaRPr lang="en-DK" sz="2400" dirty="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6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78FBB6C-2B32-03CB-C906-1FE2F05555C9}"/>
              </a:ext>
            </a:extLst>
          </p:cNvPr>
          <p:cNvSpPr txBox="1">
            <a:spLocks/>
          </p:cNvSpPr>
          <p:nvPr/>
        </p:nvSpPr>
        <p:spPr>
          <a:xfrm>
            <a:off x="878544" y="508490"/>
            <a:ext cx="10524564" cy="986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8800" dirty="0">
                <a:solidFill>
                  <a:schemeClr val="bg1"/>
                </a:solidFill>
                <a:latin typeface="Barlow" pitchFamily="2" charset="77"/>
              </a:rPr>
              <a:t>13.00 Fra FKF</a:t>
            </a:r>
            <a:endParaRPr lang="da-DK" sz="32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764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Evalueringer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7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Ved bordene (10 min), derefter opsamling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Webinarer for bestyrelser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Ad-hoc webmøder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Skoleledermøderne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Dialogmøder jan ‘23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Lederdag på Børkop Højskole 16/3</a:t>
            </a:r>
          </a:p>
          <a:p>
            <a:pPr algn="l">
              <a:lnSpc>
                <a:spcPct val="110000"/>
              </a:lnSpc>
            </a:pPr>
            <a:endParaRPr lang="da-DK" sz="4400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endParaRPr lang="en-DK" sz="4400" dirty="0">
              <a:solidFill>
                <a:srgbClr val="3E5044"/>
              </a:solidFill>
              <a:latin typeface="Barlow" pitchFamily="2" charset="77"/>
            </a:endParaRPr>
          </a:p>
        </p:txBody>
      </p:sp>
      <p:pic>
        <p:nvPicPr>
          <p:cNvPr id="3" name="Billede 7">
            <a:extLst>
              <a:ext uri="{FF2B5EF4-FFF2-40B4-BE49-F238E27FC236}">
                <a16:creationId xmlns:a16="http://schemas.microsoft.com/office/drawing/2014/main" id="{FF057B81-9121-EF72-5D57-9A088CFA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9464"/>
            <a:ext cx="12191999" cy="9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7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Forespørgsler – 10 min workshop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Forslag til: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Webinarer til bestyrelser 23/24</a:t>
            </a:r>
          </a:p>
          <a:p>
            <a:pPr algn="l">
              <a:lnSpc>
                <a:spcPct val="110000"/>
              </a:lnSpc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	</a:t>
            </a:r>
            <a:r>
              <a:rPr lang="da-DK" sz="3000" i="1" dirty="0">
                <a:solidFill>
                  <a:srgbClr val="3E5044"/>
                </a:solidFill>
                <a:latin typeface="Barlow" pitchFamily="2" charset="77"/>
              </a:rPr>
              <a:t>Hvad synes I, de har brug for?</a:t>
            </a:r>
            <a:endParaRPr lang="da-DK" sz="4400" i="1" dirty="0">
              <a:solidFill>
                <a:srgbClr val="3E5044"/>
              </a:solidFill>
              <a:latin typeface="Barlow" pitchFamily="2" charset="77"/>
            </a:endParaRP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Lederkonferencens ”Best Practice”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Skoleledermødet nov. ‘23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Dialogmøder, jan ’24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endParaRPr lang="da-DK" sz="4400" dirty="0">
              <a:solidFill>
                <a:srgbClr val="3E5044"/>
              </a:solidFill>
              <a:latin typeface="Barlow" pitchFamily="2" charset="77"/>
            </a:endParaRP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endParaRPr lang="da-DK" sz="4400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endParaRPr lang="da-DK" sz="4400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endParaRPr lang="en-DK" sz="4400" dirty="0">
              <a:solidFill>
                <a:srgbClr val="3E5044"/>
              </a:solidFill>
              <a:latin typeface="Barlow" pitchFamily="2" charset="77"/>
            </a:endParaRPr>
          </a:p>
        </p:txBody>
      </p:sp>
      <p:pic>
        <p:nvPicPr>
          <p:cNvPr id="3" name="Billede 7">
            <a:extLst>
              <a:ext uri="{FF2B5EF4-FFF2-40B4-BE49-F238E27FC236}">
                <a16:creationId xmlns:a16="http://schemas.microsoft.com/office/drawing/2014/main" id="{FF057B81-9121-EF72-5D57-9A088CFA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9464"/>
            <a:ext cx="12191999" cy="9835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EFA5A0-C7F3-DC77-CFA5-475EE1DB1EC0}"/>
              </a:ext>
            </a:extLst>
          </p:cNvPr>
          <p:cNvSpPr/>
          <p:nvPr/>
        </p:nvSpPr>
        <p:spPr>
          <a:xfrm rot="1671019">
            <a:off x="6408226" y="2650815"/>
            <a:ext cx="5936240" cy="527837"/>
          </a:xfrm>
          <a:prstGeom prst="rect">
            <a:avLst/>
          </a:prstGeom>
          <a:solidFill>
            <a:srgbClr val="B8D2C2"/>
          </a:solidFill>
        </p:spPr>
        <p:txBody>
          <a:bodyPr wrap="none" lIns="91440" tIns="45720" rIns="91440" bIns="4572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rlow" pitchFamily="2" charset="77"/>
              </a:rPr>
              <a:t>SPØRG BESTYRELSERNE (1/6), TAK</a:t>
            </a:r>
            <a:r>
              <a:rPr lang="da-DK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rlow" pitchFamily="2" charset="77"/>
                <a:sym typeface="Wingdings" pitchFamily="2" charset="2"/>
              </a:rPr>
              <a:t></a:t>
            </a:r>
            <a:endParaRPr lang="da-DK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133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706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04400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Sekretariatets kapacitet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9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F353A2F5-35B4-D395-8F3A-FD6E1D3DE117}"/>
              </a:ext>
            </a:extLst>
          </p:cNvPr>
          <p:cNvSpPr txBox="1">
            <a:spLocks/>
          </p:cNvSpPr>
          <p:nvPr/>
        </p:nvSpPr>
        <p:spPr>
          <a:xfrm>
            <a:off x="385763" y="1936376"/>
            <a:ext cx="11287125" cy="4432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Rækkevidden er mindre end DP’s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De vigtigste funktioner for ledelser og bestyrelser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Fokus på det, der binder os sammen som forening. Brug os gerne!</a:t>
            </a:r>
          </a:p>
          <a:p>
            <a:pPr marL="1028700" lvl="1" indent="-571500" algn="l">
              <a:lnSpc>
                <a:spcPct val="110000"/>
              </a:lnSpc>
              <a:buFontTx/>
              <a:buChar char="-"/>
            </a:pPr>
            <a:r>
              <a:rPr lang="da-DK" sz="4000" dirty="0">
                <a:solidFill>
                  <a:srgbClr val="3E5044"/>
                </a:solidFill>
                <a:latin typeface="Barlow" pitchFamily="2" charset="77"/>
              </a:rPr>
              <a:t>”Ind i samfundet – med værdierne i behold”</a:t>
            </a:r>
          </a:p>
          <a:p>
            <a:pPr marL="1028700" lvl="1" indent="-571500" algn="l">
              <a:lnSpc>
                <a:spcPct val="110000"/>
              </a:lnSpc>
              <a:buFontTx/>
              <a:buChar char="-"/>
            </a:pPr>
            <a:r>
              <a:rPr lang="da-DK" sz="4000" dirty="0">
                <a:solidFill>
                  <a:srgbClr val="3E5044"/>
                </a:solidFill>
                <a:latin typeface="Barlow" pitchFamily="2" charset="77"/>
              </a:rPr>
              <a:t>Vedtægter</a:t>
            </a:r>
          </a:p>
          <a:p>
            <a:pPr marL="1028700" lvl="1" indent="-571500" algn="l">
              <a:lnSpc>
                <a:spcPct val="110000"/>
              </a:lnSpc>
              <a:buFontTx/>
              <a:buChar char="-"/>
            </a:pPr>
            <a:r>
              <a:rPr lang="da-DK" sz="4000" dirty="0">
                <a:solidFill>
                  <a:srgbClr val="3E5044"/>
                </a:solidFill>
                <a:latin typeface="Barlow" pitchFamily="2" charset="77"/>
              </a:rPr>
              <a:t>Bestyrelsesarbejdet (tanker, snitflader, struktur)</a:t>
            </a:r>
          </a:p>
          <a:p>
            <a:pPr marL="1028700" lvl="1" indent="-571500" algn="l">
              <a:lnSpc>
                <a:spcPct val="110000"/>
              </a:lnSpc>
              <a:buFontTx/>
              <a:buChar char="-"/>
            </a:pPr>
            <a:r>
              <a:rPr lang="da-DK" sz="4000" dirty="0">
                <a:solidFill>
                  <a:srgbClr val="3E5044"/>
                </a:solidFill>
                <a:latin typeface="Barlow" pitchFamily="2" charset="77"/>
              </a:rPr>
              <a:t>Ledelsessparring om stort og småt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r>
              <a:rPr lang="da-DK" sz="4400" dirty="0">
                <a:solidFill>
                  <a:srgbClr val="3E5044"/>
                </a:solidFill>
                <a:latin typeface="Barlow" pitchFamily="2" charset="77"/>
              </a:rPr>
              <a:t>Daginstitutionsområdet</a:t>
            </a:r>
          </a:p>
          <a:p>
            <a:pPr marL="571500" indent="-571500" algn="l">
              <a:lnSpc>
                <a:spcPct val="110000"/>
              </a:lnSpc>
              <a:buFontTx/>
              <a:buChar char="-"/>
            </a:pPr>
            <a:endParaRPr lang="da-DK" sz="4400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10000"/>
              </a:lnSpc>
            </a:pPr>
            <a:endParaRPr lang="en-DK" sz="4400" dirty="0">
              <a:solidFill>
                <a:srgbClr val="3E5044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802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D9B62652CFC49B10A53D37456A484" ma:contentTypeVersion="14" ma:contentTypeDescription="Opret et nyt dokument." ma:contentTypeScope="" ma:versionID="5256c8a410c33f3ee095fb767ff6a72b">
  <xsd:schema xmlns:xsd="http://www.w3.org/2001/XMLSchema" xmlns:xs="http://www.w3.org/2001/XMLSchema" xmlns:p="http://schemas.microsoft.com/office/2006/metadata/properties" xmlns:ns2="11feb33f-abdb-4ce5-8822-6a4a15d1ce4b" xmlns:ns3="397e4125-4451-4c21-a14c-91aae4068bd4" targetNamespace="http://schemas.microsoft.com/office/2006/metadata/properties" ma:root="true" ma:fieldsID="fe93062fb95e5cdcd5ee1b7f053eac42" ns2:_="" ns3:_="">
    <xsd:import namespace="11feb33f-abdb-4ce5-8822-6a4a15d1ce4b"/>
    <xsd:import namespace="397e4125-4451-4c21-a14c-91aae4068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eb33f-abdb-4ce5-8822-6a4a15d1c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c9dffe88-f9b9-4598-9c67-4af0d1125e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e4125-4451-4c21-a14c-91aae4068bd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d75145c-8ba2-4de1-b603-776281f80beb}" ma:internalName="TaxCatchAll" ma:showField="CatchAllData" ma:web="397e4125-4451-4c21-a14c-91aae4068b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0E68FD-403F-4389-B128-5F5F86D0D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feb33f-abdb-4ce5-8822-6a4a15d1ce4b"/>
    <ds:schemaRef ds:uri="397e4125-4451-4c21-a14c-91aae4068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6D08F2-03BF-42A4-9D04-92F2377FA7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671</Words>
  <Application>Microsoft Macintosh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Barlow</vt:lpstr>
      <vt:lpstr>Barlow SemiBold</vt:lpstr>
      <vt:lpstr>Calibri</vt:lpstr>
      <vt:lpstr>Calibri Light</vt:lpstr>
      <vt:lpstr>Segoe UI</vt:lpstr>
      <vt:lpstr>Office-tema</vt:lpstr>
      <vt:lpstr>Skoleledermøde F23</vt:lpstr>
      <vt:lpstr>Dagens program i hovedpunkter</vt:lpstr>
      <vt:lpstr>10.15 Velkomst v/skoleleder</vt:lpstr>
      <vt:lpstr>11.00 Trivsel og gode oplevelser</vt:lpstr>
      <vt:lpstr>12.00 Frokost</vt:lpstr>
      <vt:lpstr>PowerPoint Presentation</vt:lpstr>
      <vt:lpstr>Evalueringer</vt:lpstr>
      <vt:lpstr>Forespørgsler – 10 min workshop</vt:lpstr>
      <vt:lpstr>Sekretariatets kapacitet</vt:lpstr>
      <vt:lpstr>Fra STUKs tilsynsplan 2023</vt:lpstr>
      <vt:lpstr>Det må vi forvente i 2023:</vt:lpstr>
      <vt:lpstr>Politik</vt:lpstr>
      <vt:lpstr>Ministeren – Mathias Tesfaye</vt:lpstr>
      <vt:lpstr>Andet</vt:lpstr>
      <vt:lpstr>14.30 Kaffepause</vt:lpstr>
      <vt:lpstr>PowerPoint Presentation</vt:lpstr>
      <vt:lpstr>15.50 Næste gang vi mødes</vt:lpstr>
      <vt:lpstr>15.55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Filbert</dc:creator>
  <cp:lastModifiedBy>Jakob Carl Christensen</cp:lastModifiedBy>
  <cp:revision>44</cp:revision>
  <dcterms:created xsi:type="dcterms:W3CDTF">2022-10-03T10:58:45Z</dcterms:created>
  <dcterms:modified xsi:type="dcterms:W3CDTF">2023-04-19T07:37:45Z</dcterms:modified>
</cp:coreProperties>
</file>